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12192000" cy="6858000"/>
  <p:notesSz cx="6858000" cy="91440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28"/>
  </p:normalViewPr>
  <p:slideViewPr>
    <p:cSldViewPr snapToGrid="0" snapToObjects="1">
      <p:cViewPr varScale="1">
        <p:scale>
          <a:sx n="68" d="100"/>
          <a:sy n="68" d="100"/>
        </p:scale>
        <p:origin x="-798"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E57819-000A-6540-A0C3-538A66173BFF}"/>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x-none"/>
          </a:p>
        </p:txBody>
      </p:sp>
      <p:sp>
        <p:nvSpPr>
          <p:cNvPr id="3" name="Subtitle 2">
            <a:extLst>
              <a:ext uri="{FF2B5EF4-FFF2-40B4-BE49-F238E27FC236}">
                <a16:creationId xmlns:a16="http://schemas.microsoft.com/office/drawing/2014/main" xmlns="" id="{5B3D5603-D977-3346-8759-166789BA4E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x-none"/>
          </a:p>
        </p:txBody>
      </p:sp>
      <p:sp>
        <p:nvSpPr>
          <p:cNvPr id="4" name="Date Placeholder 3">
            <a:extLst>
              <a:ext uri="{FF2B5EF4-FFF2-40B4-BE49-F238E27FC236}">
                <a16:creationId xmlns:a16="http://schemas.microsoft.com/office/drawing/2014/main" xmlns="" id="{7527773C-248B-734F-903E-C498222F11A1}"/>
              </a:ext>
            </a:extLst>
          </p:cNvPr>
          <p:cNvSpPr>
            <a:spLocks noGrp="1"/>
          </p:cNvSpPr>
          <p:nvPr>
            <p:ph type="dt" sz="half" idx="10"/>
          </p:nvPr>
        </p:nvSpPr>
        <p:spPr/>
        <p:txBody>
          <a:bodyPr/>
          <a:lstStyle/>
          <a:p>
            <a:fld id="{A819F3E3-2C22-424F-8DAC-08F16BAF088E}" type="datetimeFigureOut">
              <a:rPr lang="x-none" smtClean="0"/>
              <a:t>18.1.2023 г.</a:t>
            </a:fld>
            <a:endParaRPr lang="x-none"/>
          </a:p>
        </p:txBody>
      </p:sp>
      <p:sp>
        <p:nvSpPr>
          <p:cNvPr id="5" name="Footer Placeholder 4">
            <a:extLst>
              <a:ext uri="{FF2B5EF4-FFF2-40B4-BE49-F238E27FC236}">
                <a16:creationId xmlns:a16="http://schemas.microsoft.com/office/drawing/2014/main" xmlns="" id="{2EEE6D4C-046A-034D-9B3E-C5DD47EBD19D}"/>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xmlns="" id="{F36C7ACA-013E-6F4A-B5FA-BFCD32104172}"/>
              </a:ext>
            </a:extLst>
          </p:cNvPr>
          <p:cNvSpPr>
            <a:spLocks noGrp="1"/>
          </p:cNvSpPr>
          <p:nvPr>
            <p:ph type="sldNum" sz="quarter" idx="12"/>
          </p:nvPr>
        </p:nvSpPr>
        <p:spPr/>
        <p:txBody>
          <a:bodyPr/>
          <a:lstStyle/>
          <a:p>
            <a:fld id="{639CA01C-F43F-C54A-AC95-DD48E1E7A7AA}" type="slidenum">
              <a:rPr lang="x-none" smtClean="0"/>
              <a:t>‹#›</a:t>
            </a:fld>
            <a:endParaRPr lang="x-none"/>
          </a:p>
        </p:txBody>
      </p:sp>
    </p:spTree>
    <p:extLst>
      <p:ext uri="{BB962C8B-B14F-4D97-AF65-F5344CB8AC3E}">
        <p14:creationId xmlns:p14="http://schemas.microsoft.com/office/powerpoint/2010/main" val="1807766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5A3A09-7C4B-DE43-AB95-D3522EBA055E}"/>
              </a:ext>
            </a:extLst>
          </p:cNvPr>
          <p:cNvSpPr>
            <a:spLocks noGrp="1"/>
          </p:cNvSpPr>
          <p:nvPr>
            <p:ph type="title"/>
          </p:nvPr>
        </p:nvSpPr>
        <p:spPr/>
        <p:txBody>
          <a:bodyPr/>
          <a:lstStyle/>
          <a:p>
            <a:r>
              <a:rPr lang="en-GB"/>
              <a:t>Click to edit Master title style</a:t>
            </a:r>
            <a:endParaRPr lang="x-none"/>
          </a:p>
        </p:txBody>
      </p:sp>
      <p:sp>
        <p:nvSpPr>
          <p:cNvPr id="3" name="Vertical Text Placeholder 2">
            <a:extLst>
              <a:ext uri="{FF2B5EF4-FFF2-40B4-BE49-F238E27FC236}">
                <a16:creationId xmlns:a16="http://schemas.microsoft.com/office/drawing/2014/main" xmlns="" id="{F2CD3DAF-7F70-C044-8E55-4AA2B5ADA68D}"/>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xmlns="" id="{6B5AA22E-154E-B84B-B92E-3DF053741325}"/>
              </a:ext>
            </a:extLst>
          </p:cNvPr>
          <p:cNvSpPr>
            <a:spLocks noGrp="1"/>
          </p:cNvSpPr>
          <p:nvPr>
            <p:ph type="dt" sz="half" idx="10"/>
          </p:nvPr>
        </p:nvSpPr>
        <p:spPr/>
        <p:txBody>
          <a:bodyPr/>
          <a:lstStyle/>
          <a:p>
            <a:fld id="{A819F3E3-2C22-424F-8DAC-08F16BAF088E}" type="datetimeFigureOut">
              <a:rPr lang="x-none" smtClean="0"/>
              <a:t>18.1.2023 г.</a:t>
            </a:fld>
            <a:endParaRPr lang="x-none"/>
          </a:p>
        </p:txBody>
      </p:sp>
      <p:sp>
        <p:nvSpPr>
          <p:cNvPr id="5" name="Footer Placeholder 4">
            <a:extLst>
              <a:ext uri="{FF2B5EF4-FFF2-40B4-BE49-F238E27FC236}">
                <a16:creationId xmlns:a16="http://schemas.microsoft.com/office/drawing/2014/main" xmlns="" id="{D9BFCCF6-9C01-D842-9090-BD087D91F3CF}"/>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xmlns="" id="{0B8F43D9-2B4E-9B4A-9FF3-2FD2FF3BA8F6}"/>
              </a:ext>
            </a:extLst>
          </p:cNvPr>
          <p:cNvSpPr>
            <a:spLocks noGrp="1"/>
          </p:cNvSpPr>
          <p:nvPr>
            <p:ph type="sldNum" sz="quarter" idx="12"/>
          </p:nvPr>
        </p:nvSpPr>
        <p:spPr/>
        <p:txBody>
          <a:bodyPr/>
          <a:lstStyle/>
          <a:p>
            <a:fld id="{639CA01C-F43F-C54A-AC95-DD48E1E7A7AA}" type="slidenum">
              <a:rPr lang="x-none" smtClean="0"/>
              <a:t>‹#›</a:t>
            </a:fld>
            <a:endParaRPr lang="x-none"/>
          </a:p>
        </p:txBody>
      </p:sp>
    </p:spTree>
    <p:extLst>
      <p:ext uri="{BB962C8B-B14F-4D97-AF65-F5344CB8AC3E}">
        <p14:creationId xmlns:p14="http://schemas.microsoft.com/office/powerpoint/2010/main" val="1896446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17DAB0F8-B79C-1542-B1C3-D282BAC3343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x-none"/>
          </a:p>
        </p:txBody>
      </p:sp>
      <p:sp>
        <p:nvSpPr>
          <p:cNvPr id="3" name="Vertical Text Placeholder 2">
            <a:extLst>
              <a:ext uri="{FF2B5EF4-FFF2-40B4-BE49-F238E27FC236}">
                <a16:creationId xmlns:a16="http://schemas.microsoft.com/office/drawing/2014/main" xmlns="" id="{290795CC-0C07-9C46-B71E-C793401999BA}"/>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xmlns="" id="{53B8A9A5-52B3-EA43-A646-C9D689204948}"/>
              </a:ext>
            </a:extLst>
          </p:cNvPr>
          <p:cNvSpPr>
            <a:spLocks noGrp="1"/>
          </p:cNvSpPr>
          <p:nvPr>
            <p:ph type="dt" sz="half" idx="10"/>
          </p:nvPr>
        </p:nvSpPr>
        <p:spPr/>
        <p:txBody>
          <a:bodyPr/>
          <a:lstStyle/>
          <a:p>
            <a:fld id="{A819F3E3-2C22-424F-8DAC-08F16BAF088E}" type="datetimeFigureOut">
              <a:rPr lang="x-none" smtClean="0"/>
              <a:t>18.1.2023 г.</a:t>
            </a:fld>
            <a:endParaRPr lang="x-none"/>
          </a:p>
        </p:txBody>
      </p:sp>
      <p:sp>
        <p:nvSpPr>
          <p:cNvPr id="5" name="Footer Placeholder 4">
            <a:extLst>
              <a:ext uri="{FF2B5EF4-FFF2-40B4-BE49-F238E27FC236}">
                <a16:creationId xmlns:a16="http://schemas.microsoft.com/office/drawing/2014/main" xmlns="" id="{FAC9C85F-BCE2-664D-BEA0-027E23EFA51D}"/>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xmlns="" id="{3407099A-3B0E-3146-A2FF-F1B91E9EA562}"/>
              </a:ext>
            </a:extLst>
          </p:cNvPr>
          <p:cNvSpPr>
            <a:spLocks noGrp="1"/>
          </p:cNvSpPr>
          <p:nvPr>
            <p:ph type="sldNum" sz="quarter" idx="12"/>
          </p:nvPr>
        </p:nvSpPr>
        <p:spPr/>
        <p:txBody>
          <a:bodyPr/>
          <a:lstStyle/>
          <a:p>
            <a:fld id="{639CA01C-F43F-C54A-AC95-DD48E1E7A7AA}" type="slidenum">
              <a:rPr lang="x-none" smtClean="0"/>
              <a:t>‹#›</a:t>
            </a:fld>
            <a:endParaRPr lang="x-none"/>
          </a:p>
        </p:txBody>
      </p:sp>
    </p:spTree>
    <p:extLst>
      <p:ext uri="{BB962C8B-B14F-4D97-AF65-F5344CB8AC3E}">
        <p14:creationId xmlns:p14="http://schemas.microsoft.com/office/powerpoint/2010/main" val="948758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58931E-F805-B84A-B303-67E873E17094}"/>
              </a:ext>
            </a:extLst>
          </p:cNvPr>
          <p:cNvSpPr>
            <a:spLocks noGrp="1"/>
          </p:cNvSpPr>
          <p:nvPr>
            <p:ph type="title"/>
          </p:nvPr>
        </p:nvSpPr>
        <p:spPr/>
        <p:txBody>
          <a:bodyPr/>
          <a:lstStyle/>
          <a:p>
            <a:r>
              <a:rPr lang="en-GB"/>
              <a:t>Click to edit Master title style</a:t>
            </a:r>
            <a:endParaRPr lang="x-none"/>
          </a:p>
        </p:txBody>
      </p:sp>
      <p:sp>
        <p:nvSpPr>
          <p:cNvPr id="3" name="Content Placeholder 2">
            <a:extLst>
              <a:ext uri="{FF2B5EF4-FFF2-40B4-BE49-F238E27FC236}">
                <a16:creationId xmlns:a16="http://schemas.microsoft.com/office/drawing/2014/main" xmlns="" id="{F878F04A-6117-DF49-A538-3B5A8C7CD2D7}"/>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xmlns="" id="{2AD25336-3F2B-774F-8B0C-5B0EEBD1813C}"/>
              </a:ext>
            </a:extLst>
          </p:cNvPr>
          <p:cNvSpPr>
            <a:spLocks noGrp="1"/>
          </p:cNvSpPr>
          <p:nvPr>
            <p:ph type="dt" sz="half" idx="10"/>
          </p:nvPr>
        </p:nvSpPr>
        <p:spPr/>
        <p:txBody>
          <a:bodyPr/>
          <a:lstStyle/>
          <a:p>
            <a:fld id="{A819F3E3-2C22-424F-8DAC-08F16BAF088E}" type="datetimeFigureOut">
              <a:rPr lang="x-none" smtClean="0"/>
              <a:t>18.1.2023 г.</a:t>
            </a:fld>
            <a:endParaRPr lang="x-none"/>
          </a:p>
        </p:txBody>
      </p:sp>
      <p:sp>
        <p:nvSpPr>
          <p:cNvPr id="5" name="Footer Placeholder 4">
            <a:extLst>
              <a:ext uri="{FF2B5EF4-FFF2-40B4-BE49-F238E27FC236}">
                <a16:creationId xmlns:a16="http://schemas.microsoft.com/office/drawing/2014/main" xmlns="" id="{8C8C1612-F1ED-1543-B573-F02A4B17994C}"/>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xmlns="" id="{770D5FCB-86B4-124D-9283-B0816F5AEBDA}"/>
              </a:ext>
            </a:extLst>
          </p:cNvPr>
          <p:cNvSpPr>
            <a:spLocks noGrp="1"/>
          </p:cNvSpPr>
          <p:nvPr>
            <p:ph type="sldNum" sz="quarter" idx="12"/>
          </p:nvPr>
        </p:nvSpPr>
        <p:spPr/>
        <p:txBody>
          <a:bodyPr/>
          <a:lstStyle/>
          <a:p>
            <a:fld id="{639CA01C-F43F-C54A-AC95-DD48E1E7A7AA}" type="slidenum">
              <a:rPr lang="x-none" smtClean="0"/>
              <a:t>‹#›</a:t>
            </a:fld>
            <a:endParaRPr lang="x-none"/>
          </a:p>
        </p:txBody>
      </p:sp>
    </p:spTree>
    <p:extLst>
      <p:ext uri="{BB962C8B-B14F-4D97-AF65-F5344CB8AC3E}">
        <p14:creationId xmlns:p14="http://schemas.microsoft.com/office/powerpoint/2010/main" val="1340602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8C54CA2-1FC9-E446-B1D4-72EFD40B933B}"/>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x-none"/>
          </a:p>
        </p:txBody>
      </p:sp>
      <p:sp>
        <p:nvSpPr>
          <p:cNvPr id="3" name="Text Placeholder 2">
            <a:extLst>
              <a:ext uri="{FF2B5EF4-FFF2-40B4-BE49-F238E27FC236}">
                <a16:creationId xmlns:a16="http://schemas.microsoft.com/office/drawing/2014/main" xmlns="" id="{9AEFB7B8-215E-594F-BEFA-09FC7469A0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xmlns="" id="{D173142C-5A4E-2E4A-B3F4-16DA4298B6C8}"/>
              </a:ext>
            </a:extLst>
          </p:cNvPr>
          <p:cNvSpPr>
            <a:spLocks noGrp="1"/>
          </p:cNvSpPr>
          <p:nvPr>
            <p:ph type="dt" sz="half" idx="10"/>
          </p:nvPr>
        </p:nvSpPr>
        <p:spPr/>
        <p:txBody>
          <a:bodyPr/>
          <a:lstStyle/>
          <a:p>
            <a:fld id="{A819F3E3-2C22-424F-8DAC-08F16BAF088E}" type="datetimeFigureOut">
              <a:rPr lang="x-none" smtClean="0"/>
              <a:t>18.1.2023 г.</a:t>
            </a:fld>
            <a:endParaRPr lang="x-none"/>
          </a:p>
        </p:txBody>
      </p:sp>
      <p:sp>
        <p:nvSpPr>
          <p:cNvPr id="5" name="Footer Placeholder 4">
            <a:extLst>
              <a:ext uri="{FF2B5EF4-FFF2-40B4-BE49-F238E27FC236}">
                <a16:creationId xmlns:a16="http://schemas.microsoft.com/office/drawing/2014/main" xmlns="" id="{6DA587A0-17A9-C44E-B692-C65FC2D88DAB}"/>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xmlns="" id="{CBB6DD8F-48C0-554D-A5D2-89D33D33A36A}"/>
              </a:ext>
            </a:extLst>
          </p:cNvPr>
          <p:cNvSpPr>
            <a:spLocks noGrp="1"/>
          </p:cNvSpPr>
          <p:nvPr>
            <p:ph type="sldNum" sz="quarter" idx="12"/>
          </p:nvPr>
        </p:nvSpPr>
        <p:spPr/>
        <p:txBody>
          <a:bodyPr/>
          <a:lstStyle/>
          <a:p>
            <a:fld id="{639CA01C-F43F-C54A-AC95-DD48E1E7A7AA}" type="slidenum">
              <a:rPr lang="x-none" smtClean="0"/>
              <a:t>‹#›</a:t>
            </a:fld>
            <a:endParaRPr lang="x-none"/>
          </a:p>
        </p:txBody>
      </p:sp>
    </p:spTree>
    <p:extLst>
      <p:ext uri="{BB962C8B-B14F-4D97-AF65-F5344CB8AC3E}">
        <p14:creationId xmlns:p14="http://schemas.microsoft.com/office/powerpoint/2010/main" val="1794281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EA011C-9D66-1440-BB4C-863A563C15F4}"/>
              </a:ext>
            </a:extLst>
          </p:cNvPr>
          <p:cNvSpPr>
            <a:spLocks noGrp="1"/>
          </p:cNvSpPr>
          <p:nvPr>
            <p:ph type="title"/>
          </p:nvPr>
        </p:nvSpPr>
        <p:spPr/>
        <p:txBody>
          <a:bodyPr/>
          <a:lstStyle/>
          <a:p>
            <a:r>
              <a:rPr lang="en-GB"/>
              <a:t>Click to edit Master title style</a:t>
            </a:r>
            <a:endParaRPr lang="x-none"/>
          </a:p>
        </p:txBody>
      </p:sp>
      <p:sp>
        <p:nvSpPr>
          <p:cNvPr id="3" name="Content Placeholder 2">
            <a:extLst>
              <a:ext uri="{FF2B5EF4-FFF2-40B4-BE49-F238E27FC236}">
                <a16:creationId xmlns:a16="http://schemas.microsoft.com/office/drawing/2014/main" xmlns="" id="{D93AF973-7A1D-FE4F-9CE7-A27F5B18705D}"/>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Content Placeholder 3">
            <a:extLst>
              <a:ext uri="{FF2B5EF4-FFF2-40B4-BE49-F238E27FC236}">
                <a16:creationId xmlns:a16="http://schemas.microsoft.com/office/drawing/2014/main" xmlns="" id="{AEFE486E-75ED-334E-91F4-6618769FDC27}"/>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5" name="Date Placeholder 4">
            <a:extLst>
              <a:ext uri="{FF2B5EF4-FFF2-40B4-BE49-F238E27FC236}">
                <a16:creationId xmlns:a16="http://schemas.microsoft.com/office/drawing/2014/main" xmlns="" id="{783F8C47-2967-3B4D-ABE3-F4B5C502745F}"/>
              </a:ext>
            </a:extLst>
          </p:cNvPr>
          <p:cNvSpPr>
            <a:spLocks noGrp="1"/>
          </p:cNvSpPr>
          <p:nvPr>
            <p:ph type="dt" sz="half" idx="10"/>
          </p:nvPr>
        </p:nvSpPr>
        <p:spPr/>
        <p:txBody>
          <a:bodyPr/>
          <a:lstStyle/>
          <a:p>
            <a:fld id="{A819F3E3-2C22-424F-8DAC-08F16BAF088E}" type="datetimeFigureOut">
              <a:rPr lang="x-none" smtClean="0"/>
              <a:t>18.1.2023 г.</a:t>
            </a:fld>
            <a:endParaRPr lang="x-none"/>
          </a:p>
        </p:txBody>
      </p:sp>
      <p:sp>
        <p:nvSpPr>
          <p:cNvPr id="6" name="Footer Placeholder 5">
            <a:extLst>
              <a:ext uri="{FF2B5EF4-FFF2-40B4-BE49-F238E27FC236}">
                <a16:creationId xmlns:a16="http://schemas.microsoft.com/office/drawing/2014/main" xmlns="" id="{0FB032DC-7D4B-7942-B68C-A0FFDCEDE105}"/>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a16="http://schemas.microsoft.com/office/drawing/2014/main" xmlns="" id="{17E14071-88C3-284A-B664-537B5FA946F5}"/>
              </a:ext>
            </a:extLst>
          </p:cNvPr>
          <p:cNvSpPr>
            <a:spLocks noGrp="1"/>
          </p:cNvSpPr>
          <p:nvPr>
            <p:ph type="sldNum" sz="quarter" idx="12"/>
          </p:nvPr>
        </p:nvSpPr>
        <p:spPr/>
        <p:txBody>
          <a:bodyPr/>
          <a:lstStyle/>
          <a:p>
            <a:fld id="{639CA01C-F43F-C54A-AC95-DD48E1E7A7AA}" type="slidenum">
              <a:rPr lang="x-none" smtClean="0"/>
              <a:t>‹#›</a:t>
            </a:fld>
            <a:endParaRPr lang="x-none"/>
          </a:p>
        </p:txBody>
      </p:sp>
    </p:spTree>
    <p:extLst>
      <p:ext uri="{BB962C8B-B14F-4D97-AF65-F5344CB8AC3E}">
        <p14:creationId xmlns:p14="http://schemas.microsoft.com/office/powerpoint/2010/main" val="4029251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7267751-23A1-4F45-B70E-00D0BFF9B74C}"/>
              </a:ext>
            </a:extLst>
          </p:cNvPr>
          <p:cNvSpPr>
            <a:spLocks noGrp="1"/>
          </p:cNvSpPr>
          <p:nvPr>
            <p:ph type="title"/>
          </p:nvPr>
        </p:nvSpPr>
        <p:spPr>
          <a:xfrm>
            <a:off x="839788" y="365125"/>
            <a:ext cx="10515600" cy="1325563"/>
          </a:xfrm>
        </p:spPr>
        <p:txBody>
          <a:bodyPr/>
          <a:lstStyle/>
          <a:p>
            <a:r>
              <a:rPr lang="en-GB"/>
              <a:t>Click to edit Master title style</a:t>
            </a:r>
            <a:endParaRPr lang="x-none"/>
          </a:p>
        </p:txBody>
      </p:sp>
      <p:sp>
        <p:nvSpPr>
          <p:cNvPr id="3" name="Text Placeholder 2">
            <a:extLst>
              <a:ext uri="{FF2B5EF4-FFF2-40B4-BE49-F238E27FC236}">
                <a16:creationId xmlns:a16="http://schemas.microsoft.com/office/drawing/2014/main" xmlns="" id="{6E118F12-7DDE-A046-8DBE-30E073D534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xmlns="" id="{77BC6332-1058-AC40-98A9-2B434CC3AF58}"/>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5" name="Text Placeholder 4">
            <a:extLst>
              <a:ext uri="{FF2B5EF4-FFF2-40B4-BE49-F238E27FC236}">
                <a16:creationId xmlns:a16="http://schemas.microsoft.com/office/drawing/2014/main" xmlns="" id="{4F1743BA-D67A-9148-B86B-6E20472607D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xmlns="" id="{BF01B424-E15F-E041-9841-B09EDAF9155A}"/>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7" name="Date Placeholder 6">
            <a:extLst>
              <a:ext uri="{FF2B5EF4-FFF2-40B4-BE49-F238E27FC236}">
                <a16:creationId xmlns:a16="http://schemas.microsoft.com/office/drawing/2014/main" xmlns="" id="{EAA22424-F636-914B-87FC-79C63E41852D}"/>
              </a:ext>
            </a:extLst>
          </p:cNvPr>
          <p:cNvSpPr>
            <a:spLocks noGrp="1"/>
          </p:cNvSpPr>
          <p:nvPr>
            <p:ph type="dt" sz="half" idx="10"/>
          </p:nvPr>
        </p:nvSpPr>
        <p:spPr/>
        <p:txBody>
          <a:bodyPr/>
          <a:lstStyle/>
          <a:p>
            <a:fld id="{A819F3E3-2C22-424F-8DAC-08F16BAF088E}" type="datetimeFigureOut">
              <a:rPr lang="x-none" smtClean="0"/>
              <a:t>18.1.2023 г.</a:t>
            </a:fld>
            <a:endParaRPr lang="x-none"/>
          </a:p>
        </p:txBody>
      </p:sp>
      <p:sp>
        <p:nvSpPr>
          <p:cNvPr id="8" name="Footer Placeholder 7">
            <a:extLst>
              <a:ext uri="{FF2B5EF4-FFF2-40B4-BE49-F238E27FC236}">
                <a16:creationId xmlns:a16="http://schemas.microsoft.com/office/drawing/2014/main" xmlns="" id="{73FA5C65-0334-8B41-A7C4-3EA00AAADED7}"/>
              </a:ext>
            </a:extLst>
          </p:cNvPr>
          <p:cNvSpPr>
            <a:spLocks noGrp="1"/>
          </p:cNvSpPr>
          <p:nvPr>
            <p:ph type="ftr" sz="quarter" idx="11"/>
          </p:nvPr>
        </p:nvSpPr>
        <p:spPr/>
        <p:txBody>
          <a:bodyPr/>
          <a:lstStyle/>
          <a:p>
            <a:endParaRPr lang="x-none"/>
          </a:p>
        </p:txBody>
      </p:sp>
      <p:sp>
        <p:nvSpPr>
          <p:cNvPr id="9" name="Slide Number Placeholder 8">
            <a:extLst>
              <a:ext uri="{FF2B5EF4-FFF2-40B4-BE49-F238E27FC236}">
                <a16:creationId xmlns:a16="http://schemas.microsoft.com/office/drawing/2014/main" xmlns="" id="{61C940A5-B48E-4245-A469-D21B8B287B22}"/>
              </a:ext>
            </a:extLst>
          </p:cNvPr>
          <p:cNvSpPr>
            <a:spLocks noGrp="1"/>
          </p:cNvSpPr>
          <p:nvPr>
            <p:ph type="sldNum" sz="quarter" idx="12"/>
          </p:nvPr>
        </p:nvSpPr>
        <p:spPr/>
        <p:txBody>
          <a:bodyPr/>
          <a:lstStyle/>
          <a:p>
            <a:fld id="{639CA01C-F43F-C54A-AC95-DD48E1E7A7AA}" type="slidenum">
              <a:rPr lang="x-none" smtClean="0"/>
              <a:t>‹#›</a:t>
            </a:fld>
            <a:endParaRPr lang="x-none"/>
          </a:p>
        </p:txBody>
      </p:sp>
    </p:spTree>
    <p:extLst>
      <p:ext uri="{BB962C8B-B14F-4D97-AF65-F5344CB8AC3E}">
        <p14:creationId xmlns:p14="http://schemas.microsoft.com/office/powerpoint/2010/main" val="690267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40601F-21D6-2E4A-B48E-7A1748BCA2BF}"/>
              </a:ext>
            </a:extLst>
          </p:cNvPr>
          <p:cNvSpPr>
            <a:spLocks noGrp="1"/>
          </p:cNvSpPr>
          <p:nvPr>
            <p:ph type="title"/>
          </p:nvPr>
        </p:nvSpPr>
        <p:spPr/>
        <p:txBody>
          <a:bodyPr/>
          <a:lstStyle/>
          <a:p>
            <a:r>
              <a:rPr lang="en-GB"/>
              <a:t>Click to edit Master title style</a:t>
            </a:r>
            <a:endParaRPr lang="x-none"/>
          </a:p>
        </p:txBody>
      </p:sp>
      <p:sp>
        <p:nvSpPr>
          <p:cNvPr id="3" name="Date Placeholder 2">
            <a:extLst>
              <a:ext uri="{FF2B5EF4-FFF2-40B4-BE49-F238E27FC236}">
                <a16:creationId xmlns:a16="http://schemas.microsoft.com/office/drawing/2014/main" xmlns="" id="{E7E8DCA6-804E-174E-82D0-1BA4BEA9CA63}"/>
              </a:ext>
            </a:extLst>
          </p:cNvPr>
          <p:cNvSpPr>
            <a:spLocks noGrp="1"/>
          </p:cNvSpPr>
          <p:nvPr>
            <p:ph type="dt" sz="half" idx="10"/>
          </p:nvPr>
        </p:nvSpPr>
        <p:spPr/>
        <p:txBody>
          <a:bodyPr/>
          <a:lstStyle/>
          <a:p>
            <a:fld id="{A819F3E3-2C22-424F-8DAC-08F16BAF088E}" type="datetimeFigureOut">
              <a:rPr lang="x-none" smtClean="0"/>
              <a:t>18.1.2023 г.</a:t>
            </a:fld>
            <a:endParaRPr lang="x-none"/>
          </a:p>
        </p:txBody>
      </p:sp>
      <p:sp>
        <p:nvSpPr>
          <p:cNvPr id="4" name="Footer Placeholder 3">
            <a:extLst>
              <a:ext uri="{FF2B5EF4-FFF2-40B4-BE49-F238E27FC236}">
                <a16:creationId xmlns:a16="http://schemas.microsoft.com/office/drawing/2014/main" xmlns="" id="{3EE12A7D-B0F6-6F46-B31F-DD32C9629FCE}"/>
              </a:ext>
            </a:extLst>
          </p:cNvPr>
          <p:cNvSpPr>
            <a:spLocks noGrp="1"/>
          </p:cNvSpPr>
          <p:nvPr>
            <p:ph type="ftr" sz="quarter" idx="11"/>
          </p:nvPr>
        </p:nvSpPr>
        <p:spPr/>
        <p:txBody>
          <a:bodyPr/>
          <a:lstStyle/>
          <a:p>
            <a:endParaRPr lang="x-none"/>
          </a:p>
        </p:txBody>
      </p:sp>
      <p:sp>
        <p:nvSpPr>
          <p:cNvPr id="5" name="Slide Number Placeholder 4">
            <a:extLst>
              <a:ext uri="{FF2B5EF4-FFF2-40B4-BE49-F238E27FC236}">
                <a16:creationId xmlns:a16="http://schemas.microsoft.com/office/drawing/2014/main" xmlns="" id="{6DB209DC-477B-5241-8AB7-2787A35F5F81}"/>
              </a:ext>
            </a:extLst>
          </p:cNvPr>
          <p:cNvSpPr>
            <a:spLocks noGrp="1"/>
          </p:cNvSpPr>
          <p:nvPr>
            <p:ph type="sldNum" sz="quarter" idx="12"/>
          </p:nvPr>
        </p:nvSpPr>
        <p:spPr/>
        <p:txBody>
          <a:bodyPr/>
          <a:lstStyle/>
          <a:p>
            <a:fld id="{639CA01C-F43F-C54A-AC95-DD48E1E7A7AA}" type="slidenum">
              <a:rPr lang="x-none" smtClean="0"/>
              <a:t>‹#›</a:t>
            </a:fld>
            <a:endParaRPr lang="x-none"/>
          </a:p>
        </p:txBody>
      </p:sp>
    </p:spTree>
    <p:extLst>
      <p:ext uri="{BB962C8B-B14F-4D97-AF65-F5344CB8AC3E}">
        <p14:creationId xmlns:p14="http://schemas.microsoft.com/office/powerpoint/2010/main" val="3809458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90AA7DDE-EFE4-0847-8810-67936357328D}"/>
              </a:ext>
            </a:extLst>
          </p:cNvPr>
          <p:cNvSpPr>
            <a:spLocks noGrp="1"/>
          </p:cNvSpPr>
          <p:nvPr>
            <p:ph type="dt" sz="half" idx="10"/>
          </p:nvPr>
        </p:nvSpPr>
        <p:spPr/>
        <p:txBody>
          <a:bodyPr/>
          <a:lstStyle/>
          <a:p>
            <a:fld id="{A819F3E3-2C22-424F-8DAC-08F16BAF088E}" type="datetimeFigureOut">
              <a:rPr lang="x-none" smtClean="0"/>
              <a:t>18.1.2023 г.</a:t>
            </a:fld>
            <a:endParaRPr lang="x-none"/>
          </a:p>
        </p:txBody>
      </p:sp>
      <p:sp>
        <p:nvSpPr>
          <p:cNvPr id="3" name="Footer Placeholder 2">
            <a:extLst>
              <a:ext uri="{FF2B5EF4-FFF2-40B4-BE49-F238E27FC236}">
                <a16:creationId xmlns:a16="http://schemas.microsoft.com/office/drawing/2014/main" xmlns="" id="{1407F876-BB36-8E4B-962A-4A8AB453949F}"/>
              </a:ext>
            </a:extLst>
          </p:cNvPr>
          <p:cNvSpPr>
            <a:spLocks noGrp="1"/>
          </p:cNvSpPr>
          <p:nvPr>
            <p:ph type="ftr" sz="quarter" idx="11"/>
          </p:nvPr>
        </p:nvSpPr>
        <p:spPr/>
        <p:txBody>
          <a:bodyPr/>
          <a:lstStyle/>
          <a:p>
            <a:endParaRPr lang="x-none"/>
          </a:p>
        </p:txBody>
      </p:sp>
      <p:sp>
        <p:nvSpPr>
          <p:cNvPr id="4" name="Slide Number Placeholder 3">
            <a:extLst>
              <a:ext uri="{FF2B5EF4-FFF2-40B4-BE49-F238E27FC236}">
                <a16:creationId xmlns:a16="http://schemas.microsoft.com/office/drawing/2014/main" xmlns="" id="{CA8CEA6F-19C8-7C4F-B2D3-58E3103EDAD2}"/>
              </a:ext>
            </a:extLst>
          </p:cNvPr>
          <p:cNvSpPr>
            <a:spLocks noGrp="1"/>
          </p:cNvSpPr>
          <p:nvPr>
            <p:ph type="sldNum" sz="quarter" idx="12"/>
          </p:nvPr>
        </p:nvSpPr>
        <p:spPr/>
        <p:txBody>
          <a:bodyPr/>
          <a:lstStyle/>
          <a:p>
            <a:fld id="{639CA01C-F43F-C54A-AC95-DD48E1E7A7AA}" type="slidenum">
              <a:rPr lang="x-none" smtClean="0"/>
              <a:t>‹#›</a:t>
            </a:fld>
            <a:endParaRPr lang="x-none"/>
          </a:p>
        </p:txBody>
      </p:sp>
    </p:spTree>
    <p:extLst>
      <p:ext uri="{BB962C8B-B14F-4D97-AF65-F5344CB8AC3E}">
        <p14:creationId xmlns:p14="http://schemas.microsoft.com/office/powerpoint/2010/main" val="64081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A8122C-1932-2342-9644-7716950AC75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x-none"/>
          </a:p>
        </p:txBody>
      </p:sp>
      <p:sp>
        <p:nvSpPr>
          <p:cNvPr id="3" name="Content Placeholder 2">
            <a:extLst>
              <a:ext uri="{FF2B5EF4-FFF2-40B4-BE49-F238E27FC236}">
                <a16:creationId xmlns:a16="http://schemas.microsoft.com/office/drawing/2014/main" xmlns="" id="{67094D2D-A04D-F04D-BB43-C5BA969013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Text Placeholder 3">
            <a:extLst>
              <a:ext uri="{FF2B5EF4-FFF2-40B4-BE49-F238E27FC236}">
                <a16:creationId xmlns:a16="http://schemas.microsoft.com/office/drawing/2014/main" xmlns="" id="{E4B8989C-E596-6046-8F69-7472EB0C74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xmlns="" id="{39C6AE85-306E-BF48-B412-A77508D451A1}"/>
              </a:ext>
            </a:extLst>
          </p:cNvPr>
          <p:cNvSpPr>
            <a:spLocks noGrp="1"/>
          </p:cNvSpPr>
          <p:nvPr>
            <p:ph type="dt" sz="half" idx="10"/>
          </p:nvPr>
        </p:nvSpPr>
        <p:spPr/>
        <p:txBody>
          <a:bodyPr/>
          <a:lstStyle/>
          <a:p>
            <a:fld id="{A819F3E3-2C22-424F-8DAC-08F16BAF088E}" type="datetimeFigureOut">
              <a:rPr lang="x-none" smtClean="0"/>
              <a:t>18.1.2023 г.</a:t>
            </a:fld>
            <a:endParaRPr lang="x-none"/>
          </a:p>
        </p:txBody>
      </p:sp>
      <p:sp>
        <p:nvSpPr>
          <p:cNvPr id="6" name="Footer Placeholder 5">
            <a:extLst>
              <a:ext uri="{FF2B5EF4-FFF2-40B4-BE49-F238E27FC236}">
                <a16:creationId xmlns:a16="http://schemas.microsoft.com/office/drawing/2014/main" xmlns="" id="{F41067E5-C88D-F547-9249-4231CCA60552}"/>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a16="http://schemas.microsoft.com/office/drawing/2014/main" xmlns="" id="{AE2F2273-DC9E-E54F-891A-AD408B6A06A4}"/>
              </a:ext>
            </a:extLst>
          </p:cNvPr>
          <p:cNvSpPr>
            <a:spLocks noGrp="1"/>
          </p:cNvSpPr>
          <p:nvPr>
            <p:ph type="sldNum" sz="quarter" idx="12"/>
          </p:nvPr>
        </p:nvSpPr>
        <p:spPr/>
        <p:txBody>
          <a:bodyPr/>
          <a:lstStyle/>
          <a:p>
            <a:fld id="{639CA01C-F43F-C54A-AC95-DD48E1E7A7AA}" type="slidenum">
              <a:rPr lang="x-none" smtClean="0"/>
              <a:t>‹#›</a:t>
            </a:fld>
            <a:endParaRPr lang="x-none"/>
          </a:p>
        </p:txBody>
      </p:sp>
    </p:spTree>
    <p:extLst>
      <p:ext uri="{BB962C8B-B14F-4D97-AF65-F5344CB8AC3E}">
        <p14:creationId xmlns:p14="http://schemas.microsoft.com/office/powerpoint/2010/main" val="2497531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E94229-B26C-A64E-85B7-60DE9D85C2B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x-none"/>
          </a:p>
        </p:txBody>
      </p:sp>
      <p:sp>
        <p:nvSpPr>
          <p:cNvPr id="3" name="Picture Placeholder 2">
            <a:extLst>
              <a:ext uri="{FF2B5EF4-FFF2-40B4-BE49-F238E27FC236}">
                <a16:creationId xmlns:a16="http://schemas.microsoft.com/office/drawing/2014/main" xmlns="" id="{41AB9B83-84F6-8D42-BD90-16666C234C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x-none"/>
          </a:p>
        </p:txBody>
      </p:sp>
      <p:sp>
        <p:nvSpPr>
          <p:cNvPr id="4" name="Text Placeholder 3">
            <a:extLst>
              <a:ext uri="{FF2B5EF4-FFF2-40B4-BE49-F238E27FC236}">
                <a16:creationId xmlns:a16="http://schemas.microsoft.com/office/drawing/2014/main" xmlns="" id="{45AB83E2-9B26-204F-9278-AA1BB2AB6F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xmlns="" id="{65B0E48B-7ABA-0F49-9964-A7F150B908D0}"/>
              </a:ext>
            </a:extLst>
          </p:cNvPr>
          <p:cNvSpPr>
            <a:spLocks noGrp="1"/>
          </p:cNvSpPr>
          <p:nvPr>
            <p:ph type="dt" sz="half" idx="10"/>
          </p:nvPr>
        </p:nvSpPr>
        <p:spPr/>
        <p:txBody>
          <a:bodyPr/>
          <a:lstStyle/>
          <a:p>
            <a:fld id="{A819F3E3-2C22-424F-8DAC-08F16BAF088E}" type="datetimeFigureOut">
              <a:rPr lang="x-none" smtClean="0"/>
              <a:t>18.1.2023 г.</a:t>
            </a:fld>
            <a:endParaRPr lang="x-none"/>
          </a:p>
        </p:txBody>
      </p:sp>
      <p:sp>
        <p:nvSpPr>
          <p:cNvPr id="6" name="Footer Placeholder 5">
            <a:extLst>
              <a:ext uri="{FF2B5EF4-FFF2-40B4-BE49-F238E27FC236}">
                <a16:creationId xmlns:a16="http://schemas.microsoft.com/office/drawing/2014/main" xmlns="" id="{C3B5E77F-26B5-2F43-9803-0F12203A097A}"/>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a16="http://schemas.microsoft.com/office/drawing/2014/main" xmlns="" id="{B59A0C3D-E91C-6042-8D9E-C12B24D7B446}"/>
              </a:ext>
            </a:extLst>
          </p:cNvPr>
          <p:cNvSpPr>
            <a:spLocks noGrp="1"/>
          </p:cNvSpPr>
          <p:nvPr>
            <p:ph type="sldNum" sz="quarter" idx="12"/>
          </p:nvPr>
        </p:nvSpPr>
        <p:spPr/>
        <p:txBody>
          <a:bodyPr/>
          <a:lstStyle/>
          <a:p>
            <a:fld id="{639CA01C-F43F-C54A-AC95-DD48E1E7A7AA}" type="slidenum">
              <a:rPr lang="x-none" smtClean="0"/>
              <a:t>‹#›</a:t>
            </a:fld>
            <a:endParaRPr lang="x-none"/>
          </a:p>
        </p:txBody>
      </p:sp>
    </p:spTree>
    <p:extLst>
      <p:ext uri="{BB962C8B-B14F-4D97-AF65-F5344CB8AC3E}">
        <p14:creationId xmlns:p14="http://schemas.microsoft.com/office/powerpoint/2010/main" val="2896623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E578318D-1D13-CA44-A7FE-E8A8CF191D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x-none"/>
          </a:p>
        </p:txBody>
      </p:sp>
      <p:sp>
        <p:nvSpPr>
          <p:cNvPr id="3" name="Text Placeholder 2">
            <a:extLst>
              <a:ext uri="{FF2B5EF4-FFF2-40B4-BE49-F238E27FC236}">
                <a16:creationId xmlns:a16="http://schemas.microsoft.com/office/drawing/2014/main" xmlns="" id="{6066CD4E-E580-4543-8FFD-B5BDEB49CB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xmlns="" id="{F606FA11-AC96-E84C-8922-1AE6DC0370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19F3E3-2C22-424F-8DAC-08F16BAF088E}" type="datetimeFigureOut">
              <a:rPr lang="x-none" smtClean="0"/>
              <a:t>18.1.2023 г.</a:t>
            </a:fld>
            <a:endParaRPr lang="x-none"/>
          </a:p>
        </p:txBody>
      </p:sp>
      <p:sp>
        <p:nvSpPr>
          <p:cNvPr id="5" name="Footer Placeholder 4">
            <a:extLst>
              <a:ext uri="{FF2B5EF4-FFF2-40B4-BE49-F238E27FC236}">
                <a16:creationId xmlns:a16="http://schemas.microsoft.com/office/drawing/2014/main" xmlns="" id="{E2C15A83-F03D-A14C-A705-2A604F40BAF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x-none"/>
          </a:p>
        </p:txBody>
      </p:sp>
      <p:sp>
        <p:nvSpPr>
          <p:cNvPr id="6" name="Slide Number Placeholder 5">
            <a:extLst>
              <a:ext uri="{FF2B5EF4-FFF2-40B4-BE49-F238E27FC236}">
                <a16:creationId xmlns:a16="http://schemas.microsoft.com/office/drawing/2014/main" xmlns="" id="{CE5939CF-A6A8-934E-BA2D-7427EA88E4F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9CA01C-F43F-C54A-AC95-DD48E1E7A7AA}" type="slidenum">
              <a:rPr lang="x-none" smtClean="0"/>
              <a:t>‹#›</a:t>
            </a:fld>
            <a:endParaRPr lang="x-none"/>
          </a:p>
        </p:txBody>
      </p:sp>
    </p:spTree>
    <p:extLst>
      <p:ext uri="{BB962C8B-B14F-4D97-AF65-F5344CB8AC3E}">
        <p14:creationId xmlns:p14="http://schemas.microsoft.com/office/powerpoint/2010/main" val="854460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eumis2020.government.bg/bg/s/Procedure/Info/dbc86350-cccd-414a-a175-a1d440952525"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24C0DA-20C8-AF4F-8875-433D2D346441}"/>
              </a:ext>
            </a:extLst>
          </p:cNvPr>
          <p:cNvSpPr>
            <a:spLocks noGrp="1"/>
          </p:cNvSpPr>
          <p:nvPr>
            <p:ph type="ctrTitle"/>
          </p:nvPr>
        </p:nvSpPr>
        <p:spPr/>
        <p:txBody>
          <a:bodyPr>
            <a:normAutofit fontScale="90000"/>
          </a:bodyPr>
          <a:lstStyle/>
          <a:p>
            <a:r>
              <a:rPr lang="en-GB" dirty="0"/>
              <a:t>BG-RRP-4.023 - </a:t>
            </a:r>
            <a:r>
              <a:rPr lang="bg-BG" dirty="0"/>
              <a:t>ПОДКРЕПА ЗА УСТОЙЧИВО ЕНЕРГИЙНО ОБНОВЯВАНЕ НА ЖИЛИЩНИЯ СГРАДЕН ФОНД -ЕТАП </a:t>
            </a:r>
            <a:r>
              <a:rPr lang="en-GB" dirty="0"/>
              <a:t>I</a:t>
            </a:r>
            <a:endParaRPr lang="x-none" dirty="0"/>
          </a:p>
        </p:txBody>
      </p:sp>
      <p:sp>
        <p:nvSpPr>
          <p:cNvPr id="3" name="Subtitle 2">
            <a:extLst>
              <a:ext uri="{FF2B5EF4-FFF2-40B4-BE49-F238E27FC236}">
                <a16:creationId xmlns:a16="http://schemas.microsoft.com/office/drawing/2014/main" xmlns="" id="{85760F44-7192-7140-82EA-4D4EA9354AB7}"/>
              </a:ext>
            </a:extLst>
          </p:cNvPr>
          <p:cNvSpPr>
            <a:spLocks noGrp="1"/>
          </p:cNvSpPr>
          <p:nvPr>
            <p:ph type="subTitle" idx="1"/>
          </p:nvPr>
        </p:nvSpPr>
        <p:spPr/>
        <p:txBody>
          <a:bodyPr/>
          <a:lstStyle/>
          <a:p>
            <a:r>
              <a:rPr lang="bg-BG" dirty="0"/>
              <a:t>Инж. Тодор Тонев</a:t>
            </a:r>
          </a:p>
          <a:p>
            <a:r>
              <a:rPr lang="bg-BG" dirty="0"/>
              <a:t>Гр. Балчик 16.01.2022</a:t>
            </a:r>
            <a:endParaRPr lang="x-none" dirty="0"/>
          </a:p>
        </p:txBody>
      </p:sp>
    </p:spTree>
    <p:extLst>
      <p:ext uri="{BB962C8B-B14F-4D97-AF65-F5344CB8AC3E}">
        <p14:creationId xmlns:p14="http://schemas.microsoft.com/office/powerpoint/2010/main" val="42301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6BD6A8D-276A-934D-A8AE-D803ED6419F9}"/>
              </a:ext>
            </a:extLst>
          </p:cNvPr>
          <p:cNvSpPr>
            <a:spLocks noGrp="1"/>
          </p:cNvSpPr>
          <p:nvPr>
            <p:ph type="title"/>
          </p:nvPr>
        </p:nvSpPr>
        <p:spPr/>
        <p:txBody>
          <a:bodyPr>
            <a:normAutofit/>
          </a:bodyPr>
          <a:lstStyle/>
          <a:p>
            <a:r>
              <a:rPr lang="bg-BG" dirty="0"/>
              <a:t>Режим „минимална помощ“ (помощ „</a:t>
            </a:r>
            <a:r>
              <a:rPr lang="en-GB" dirty="0"/>
              <a:t>de minimis”) </a:t>
            </a:r>
            <a:endParaRPr lang="x-none" dirty="0"/>
          </a:p>
        </p:txBody>
      </p:sp>
      <p:sp>
        <p:nvSpPr>
          <p:cNvPr id="3" name="Content Placeholder 2">
            <a:extLst>
              <a:ext uri="{FF2B5EF4-FFF2-40B4-BE49-F238E27FC236}">
                <a16:creationId xmlns:a16="http://schemas.microsoft.com/office/drawing/2014/main" xmlns="" id="{5D42A136-3DF8-E148-9AA4-9F6FF84A02DA}"/>
              </a:ext>
            </a:extLst>
          </p:cNvPr>
          <p:cNvSpPr>
            <a:spLocks noGrp="1"/>
          </p:cNvSpPr>
          <p:nvPr>
            <p:ph idx="1"/>
          </p:nvPr>
        </p:nvSpPr>
        <p:spPr/>
        <p:txBody>
          <a:bodyPr>
            <a:normAutofit fontScale="92500" lnSpcReduction="10000"/>
          </a:bodyPr>
          <a:lstStyle/>
          <a:p>
            <a:r>
              <a:rPr lang="bg-BG" dirty="0"/>
              <a:t>самостоятелните обекти в сградата се използват за извършване на стопанска дейност – независимо от предназначението на обекта (жилищно или стопанско), ССО упражняват стопанска/икономическа дейност в обекта си (като например: магазин, фризьорски салон и др.);</a:t>
            </a:r>
          </a:p>
          <a:p>
            <a:r>
              <a:rPr lang="bg-BG" dirty="0"/>
              <a:t>самостоятелните обекти в сградата се отдават под наем – за жилищни или нежилищни цели (офис, ателие и др.);</a:t>
            </a:r>
          </a:p>
          <a:p>
            <a:r>
              <a:rPr lang="bg-BG" dirty="0"/>
              <a:t>в самостоятелните обекти в сградата се извършва дейност от търговци и/или лица със свободни професии;</a:t>
            </a:r>
          </a:p>
          <a:p>
            <a:r>
              <a:rPr lang="bg-BG" dirty="0"/>
              <a:t>други стопански дейности.</a:t>
            </a:r>
          </a:p>
          <a:p>
            <a:pPr marL="0" indent="0">
              <a:buNone/>
            </a:pPr>
            <a:r>
              <a:rPr lang="bg-BG" dirty="0"/>
              <a:t>В тези случаи, ССО се считат за получатели на минимална помощ и към тях следва да се прилагат условията на Регламент (ЕС) № 1407/2013. </a:t>
            </a:r>
          </a:p>
          <a:p>
            <a:endParaRPr lang="x-none" dirty="0"/>
          </a:p>
        </p:txBody>
      </p:sp>
    </p:spTree>
    <p:extLst>
      <p:ext uri="{BB962C8B-B14F-4D97-AF65-F5344CB8AC3E}">
        <p14:creationId xmlns:p14="http://schemas.microsoft.com/office/powerpoint/2010/main" val="14309443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E22AB1-6162-C642-8BDA-360A065A089B}"/>
              </a:ext>
            </a:extLst>
          </p:cNvPr>
          <p:cNvSpPr>
            <a:spLocks noGrp="1"/>
          </p:cNvSpPr>
          <p:nvPr>
            <p:ph type="title"/>
          </p:nvPr>
        </p:nvSpPr>
        <p:spPr/>
        <p:txBody>
          <a:bodyPr/>
          <a:lstStyle/>
          <a:p>
            <a:r>
              <a:rPr lang="bg-BG" dirty="0"/>
              <a:t>ДОПУСТИМИ ДЕЙНОСТИ </a:t>
            </a:r>
            <a:endParaRPr lang="x-none" dirty="0"/>
          </a:p>
        </p:txBody>
      </p:sp>
      <p:sp>
        <p:nvSpPr>
          <p:cNvPr id="3" name="Content Placeholder 2">
            <a:extLst>
              <a:ext uri="{FF2B5EF4-FFF2-40B4-BE49-F238E27FC236}">
                <a16:creationId xmlns:a16="http://schemas.microsoft.com/office/drawing/2014/main" xmlns="" id="{3459F091-A4C6-0149-87D2-17F9F255B6A3}"/>
              </a:ext>
            </a:extLst>
          </p:cNvPr>
          <p:cNvSpPr>
            <a:spLocks noGrp="1"/>
          </p:cNvSpPr>
          <p:nvPr>
            <p:ph idx="1"/>
          </p:nvPr>
        </p:nvSpPr>
        <p:spPr/>
        <p:txBody>
          <a:bodyPr>
            <a:normAutofit fontScale="62500" lnSpcReduction="20000"/>
          </a:bodyPr>
          <a:lstStyle/>
          <a:p>
            <a:pPr marL="0" indent="0">
              <a:buNone/>
            </a:pPr>
            <a:r>
              <a:rPr lang="bg-BG" dirty="0"/>
              <a:t>Дейности по изпълнение на мерки за енергийна ефективност, които са предписани като задължителни за сградата в обследването за енергийна ефективност:</a:t>
            </a:r>
          </a:p>
          <a:p>
            <a:r>
              <a:rPr lang="bg-BG" dirty="0"/>
              <a:t>По външните сградни ограждащи елементи: </a:t>
            </a:r>
          </a:p>
          <a:p>
            <a:pPr marL="0" indent="0">
              <a:buNone/>
            </a:pPr>
            <a:r>
              <a:rPr lang="bg-BG" dirty="0"/>
              <a:t>подмяна на дограма (прозорци, врати, витрини и др.); топлинно изолиране на външните ограждащи елементи (външни стени, покриви, подове и др.);</a:t>
            </a:r>
          </a:p>
          <a:p>
            <a:r>
              <a:rPr lang="bg-BG" dirty="0"/>
              <a:t>По системите за поддържане на микроклимата:</a:t>
            </a:r>
          </a:p>
          <a:p>
            <a:pPr marL="0" indent="0">
              <a:buNone/>
            </a:pPr>
            <a:r>
              <a:rPr lang="bg-BG" dirty="0"/>
              <a:t>ремонт, модернизация или подмяна на амортизирани общи части на системите за отопление, охлаждане и вентилация на сградата за повишаване на енергийната ефективност, в границите на вътрешната отоплителна инсталация и без да се засягат съоръжения и арматурата собственост на топлофикационни предприятия, регистрирани по Закона за енергетиката;</a:t>
            </a:r>
          </a:p>
          <a:p>
            <a:pPr marL="0" indent="0">
              <a:buNone/>
            </a:pPr>
            <a:r>
              <a:rPr lang="bg-BG" dirty="0"/>
              <a:t>реконструкция на вертикалната система за отопление в хоризонтална, като се осигурява индивидуално отчитане на разхода на топлина за всеки собственик на самостоятелен обект в сградата;</a:t>
            </a:r>
          </a:p>
          <a:p>
            <a:pPr marL="0" indent="0">
              <a:buNone/>
            </a:pPr>
            <a:r>
              <a:rPr lang="bg-BG" dirty="0"/>
              <a:t>ремонт или подмяна на електрическата инсталация в общите части на сградата и изпълнение на енергоспестяващо осветление в общите части;</a:t>
            </a:r>
          </a:p>
          <a:p>
            <a:pPr marL="0" indent="0">
              <a:buNone/>
            </a:pPr>
            <a:r>
              <a:rPr lang="bg-BG" dirty="0"/>
              <a:t>инсталиране на система за автоматизирано централизирано управление на осветлението в общите части на жилищната сграда;</a:t>
            </a:r>
          </a:p>
          <a:p>
            <a:endParaRPr lang="x-none" dirty="0"/>
          </a:p>
        </p:txBody>
      </p:sp>
    </p:spTree>
    <p:extLst>
      <p:ext uri="{BB962C8B-B14F-4D97-AF65-F5344CB8AC3E}">
        <p14:creationId xmlns:p14="http://schemas.microsoft.com/office/powerpoint/2010/main" val="1990533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4D9925-C924-664E-9626-9EAE5F647176}"/>
              </a:ext>
            </a:extLst>
          </p:cNvPr>
          <p:cNvSpPr>
            <a:spLocks noGrp="1"/>
          </p:cNvSpPr>
          <p:nvPr>
            <p:ph type="title"/>
          </p:nvPr>
        </p:nvSpPr>
        <p:spPr/>
        <p:txBody>
          <a:bodyPr/>
          <a:lstStyle/>
          <a:p>
            <a:r>
              <a:rPr lang="bg-BG" dirty="0"/>
              <a:t>ДОПУСТИМИ ДЕЙНОСТИ </a:t>
            </a:r>
            <a:endParaRPr lang="x-none" dirty="0"/>
          </a:p>
        </p:txBody>
      </p:sp>
      <p:sp>
        <p:nvSpPr>
          <p:cNvPr id="3" name="Content Placeholder 2">
            <a:extLst>
              <a:ext uri="{FF2B5EF4-FFF2-40B4-BE49-F238E27FC236}">
                <a16:creationId xmlns:a16="http://schemas.microsoft.com/office/drawing/2014/main" xmlns="" id="{08006B4E-3C75-0A40-9E3B-D520AFF23D29}"/>
              </a:ext>
            </a:extLst>
          </p:cNvPr>
          <p:cNvSpPr>
            <a:spLocks noGrp="1"/>
          </p:cNvSpPr>
          <p:nvPr>
            <p:ph idx="1"/>
          </p:nvPr>
        </p:nvSpPr>
        <p:spPr/>
        <p:txBody>
          <a:bodyPr>
            <a:normAutofit fontScale="92500" lnSpcReduction="10000"/>
          </a:bodyPr>
          <a:lstStyle/>
          <a:p>
            <a:r>
              <a:rPr lang="bg-BG" dirty="0"/>
              <a:t>Поставяне/инсталиране на системи за оползотворяване на енергия от възобновяеми енергийни източници за енергийните потребности на сградата и батерии за съхранение на енергия, бойлери за гореща вода към общите части на системата (не за индивидуално ползване на СО), ако са предписани в енергийното обследване;</a:t>
            </a:r>
          </a:p>
          <a:p>
            <a:r>
              <a:rPr lang="bg-BG" dirty="0"/>
              <a:t>Съпътстващи строителни и монтажни работи, свързани с изпълнението на мерките за енергийна ефективност и съответното възстановяване на общите части на сградата в резултат на изпълнените мерки с енергоспестяващ ефект. Съпътстващите строителни и монтажни работи са свързани единствено с възстановяването на първоначалното състояние, нарушено в резултат на обновяването на общите части и на подмяната на дограма в самостоятелния обект;</a:t>
            </a:r>
          </a:p>
        </p:txBody>
      </p:sp>
    </p:spTree>
    <p:extLst>
      <p:ext uri="{BB962C8B-B14F-4D97-AF65-F5344CB8AC3E}">
        <p14:creationId xmlns:p14="http://schemas.microsoft.com/office/powerpoint/2010/main" val="18889744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3E7E319-5D0F-094F-BFD3-ED05C27A9F2E}"/>
              </a:ext>
            </a:extLst>
          </p:cNvPr>
          <p:cNvSpPr>
            <a:spLocks noGrp="1"/>
          </p:cNvSpPr>
          <p:nvPr>
            <p:ph type="title"/>
          </p:nvPr>
        </p:nvSpPr>
        <p:spPr/>
        <p:txBody>
          <a:bodyPr/>
          <a:lstStyle/>
          <a:p>
            <a:r>
              <a:rPr lang="bg-BG" dirty="0"/>
              <a:t>ДОПУСТИМИ ДЕЙНОСТИ </a:t>
            </a:r>
            <a:endParaRPr lang="x-none" dirty="0"/>
          </a:p>
        </p:txBody>
      </p:sp>
      <p:sp>
        <p:nvSpPr>
          <p:cNvPr id="3" name="Content Placeholder 2">
            <a:extLst>
              <a:ext uri="{FF2B5EF4-FFF2-40B4-BE49-F238E27FC236}">
                <a16:creationId xmlns:a16="http://schemas.microsoft.com/office/drawing/2014/main" xmlns="" id="{963B06CC-DF25-FD4A-B36A-4390D61EBFB0}"/>
              </a:ext>
            </a:extLst>
          </p:cNvPr>
          <p:cNvSpPr>
            <a:spLocks noGrp="1"/>
          </p:cNvSpPr>
          <p:nvPr>
            <p:ph idx="1"/>
          </p:nvPr>
        </p:nvSpPr>
        <p:spPr/>
        <p:txBody>
          <a:bodyPr>
            <a:normAutofit fontScale="77500" lnSpcReduction="20000"/>
          </a:bodyPr>
          <a:lstStyle/>
          <a:p>
            <a:r>
              <a:rPr lang="bg-BG" dirty="0"/>
              <a:t>Ремонт на покрив (</a:t>
            </a:r>
            <a:r>
              <a:rPr lang="bg-BG" dirty="0" err="1"/>
              <a:t>скатен</a:t>
            </a:r>
            <a:r>
              <a:rPr lang="bg-BG" dirty="0"/>
              <a:t> или плосък покрив), който може да включва дейности по възстановяване на покрития,  хидроизолация, обшивки,  </a:t>
            </a:r>
            <a:r>
              <a:rPr lang="bg-BG" dirty="0" err="1"/>
              <a:t>водоотвеждаща</a:t>
            </a:r>
            <a:r>
              <a:rPr lang="bg-BG" dirty="0"/>
              <a:t> система – допустимо само при предписана в енергийното обследване  енергоспестяваща мярка „Топлоизолация на покрив“;</a:t>
            </a:r>
          </a:p>
          <a:p>
            <a:r>
              <a:rPr lang="bg-BG" dirty="0"/>
              <a:t>СМР, които произтичат от нормативни изисквания свързани с безопасната експлоатация на сградите и са предписани като задължителни в техническия паспорт на сградата и СМР, които са нормативно необходими за въвеждане на сградата в експлоатация:</a:t>
            </a:r>
          </a:p>
          <a:p>
            <a:pPr marL="0" indent="0">
              <a:buNone/>
            </a:pPr>
            <a:r>
              <a:rPr lang="bg-BG" dirty="0"/>
              <a:t>СМР, свързани с отстраняване на локални дефекти и повреди, които не нарушават общата конструктивна устойчивост на сградите, но в същото време създават пряка опасност за преките ползватели или </a:t>
            </a:r>
            <a:r>
              <a:rPr lang="bg-BG" dirty="0" err="1"/>
              <a:t>неотстраняването</a:t>
            </a:r>
            <a:r>
              <a:rPr lang="bg-BG" dirty="0"/>
              <a:t> им би довело до по-сериозни промени в носещата конструкция на сградата в бъдеще;</a:t>
            </a:r>
          </a:p>
          <a:p>
            <a:pPr marL="0" indent="0">
              <a:buNone/>
            </a:pPr>
            <a:r>
              <a:rPr lang="bg-BG" dirty="0"/>
              <a:t>СМР, свързани с осигуряване на пожарна безопасност, изграждане/ремонт/подмяна на </a:t>
            </a:r>
            <a:r>
              <a:rPr lang="bg-BG" dirty="0" err="1"/>
              <a:t>мълниезащитна</a:t>
            </a:r>
            <a:r>
              <a:rPr lang="bg-BG" dirty="0"/>
              <a:t> и заземителна инсталация, осигуряване на достъпна архитектурна среда до входа на жилищната сграда.</a:t>
            </a:r>
          </a:p>
          <a:p>
            <a:endParaRPr lang="x-none" dirty="0"/>
          </a:p>
        </p:txBody>
      </p:sp>
    </p:spTree>
    <p:extLst>
      <p:ext uri="{BB962C8B-B14F-4D97-AF65-F5344CB8AC3E}">
        <p14:creationId xmlns:p14="http://schemas.microsoft.com/office/powerpoint/2010/main" val="4014526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13EC848-E1CD-FC48-825E-484120B337E0}"/>
              </a:ext>
            </a:extLst>
          </p:cNvPr>
          <p:cNvSpPr>
            <a:spLocks noGrp="1"/>
          </p:cNvSpPr>
          <p:nvPr>
            <p:ph type="title"/>
          </p:nvPr>
        </p:nvSpPr>
        <p:spPr/>
        <p:txBody>
          <a:bodyPr>
            <a:normAutofit/>
          </a:bodyPr>
          <a:lstStyle/>
          <a:p>
            <a:r>
              <a:rPr lang="bg-BG" dirty="0"/>
              <a:t>Допустими за финансиране съпътстващи дейности</a:t>
            </a:r>
            <a:endParaRPr lang="x-none" dirty="0"/>
          </a:p>
        </p:txBody>
      </p:sp>
      <p:sp>
        <p:nvSpPr>
          <p:cNvPr id="3" name="Content Placeholder 2">
            <a:extLst>
              <a:ext uri="{FF2B5EF4-FFF2-40B4-BE49-F238E27FC236}">
                <a16:creationId xmlns:a16="http://schemas.microsoft.com/office/drawing/2014/main" xmlns="" id="{B0692744-B462-CA48-A1D8-9A986B90CB57}"/>
              </a:ext>
            </a:extLst>
          </p:cNvPr>
          <p:cNvSpPr>
            <a:spLocks noGrp="1"/>
          </p:cNvSpPr>
          <p:nvPr>
            <p:ph idx="1"/>
          </p:nvPr>
        </p:nvSpPr>
        <p:spPr/>
        <p:txBody>
          <a:bodyPr>
            <a:normAutofit fontScale="77500" lnSpcReduction="20000"/>
          </a:bodyPr>
          <a:lstStyle/>
          <a:p>
            <a:r>
              <a:rPr lang="bg-BG" dirty="0"/>
              <a:t>Извършване на обследване за енергийна ефективност и сертифициране за ЕЕ – първоначално обследване за енергийна ефективност за целите на подаване на предложение по настоящата процедура;</a:t>
            </a:r>
          </a:p>
          <a:p>
            <a:r>
              <a:rPr lang="bg-BG" dirty="0"/>
              <a:t>Изготвяне на обследване за установяване на техническите характеристики, свързани с изискванията по чл. 169, ал. 1 (</a:t>
            </a:r>
            <a:r>
              <a:rPr lang="bg-BG" dirty="0" err="1"/>
              <a:t>т</a:t>
            </a:r>
            <a:r>
              <a:rPr lang="bg-BG" dirty="0"/>
              <a:t>. 1 - 5) и ал. 3 от ЗУТ и на технически паспорт на сградата;</a:t>
            </a:r>
          </a:p>
          <a:p>
            <a:r>
              <a:rPr lang="bg-BG" dirty="0"/>
              <a:t>Изготвяне на независима експертна оценка, изготвена от сертифициран енергиен одитор (лица от регистъра по чл.44 ал. 1 от Закона за енергийна ефективност) след приключване на дейностите по изпълнение на СМР; </a:t>
            </a:r>
          </a:p>
          <a:p>
            <a:r>
              <a:rPr lang="bg-BG" dirty="0"/>
              <a:t>Изготвяне на инвестиционен проект и оценка на съответствието му съгласно ЗУТ;</a:t>
            </a:r>
          </a:p>
          <a:p>
            <a:r>
              <a:rPr lang="bg-BG" dirty="0"/>
              <a:t>Авторски и строителен надзор съгласно ЗУТ;</a:t>
            </a:r>
          </a:p>
          <a:p>
            <a:r>
              <a:rPr lang="bg-BG" dirty="0"/>
              <a:t>Въвеждане на обекта в експлоатация;</a:t>
            </a:r>
          </a:p>
          <a:p>
            <a:r>
              <a:rPr lang="bg-BG" dirty="0"/>
              <a:t>Публичност и информация на проекта;</a:t>
            </a:r>
          </a:p>
          <a:p>
            <a:r>
              <a:rPr lang="bg-BG" dirty="0"/>
              <a:t>Организация и управление на проекта. </a:t>
            </a:r>
          </a:p>
          <a:p>
            <a:endParaRPr lang="x-none" dirty="0"/>
          </a:p>
        </p:txBody>
      </p:sp>
    </p:spTree>
    <p:extLst>
      <p:ext uri="{BB962C8B-B14F-4D97-AF65-F5344CB8AC3E}">
        <p14:creationId xmlns:p14="http://schemas.microsoft.com/office/powerpoint/2010/main" val="3812037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0F9799-4515-A14D-AF1B-D8AB3CE03A39}"/>
              </a:ext>
            </a:extLst>
          </p:cNvPr>
          <p:cNvSpPr>
            <a:spLocks noGrp="1"/>
          </p:cNvSpPr>
          <p:nvPr>
            <p:ph type="title"/>
          </p:nvPr>
        </p:nvSpPr>
        <p:spPr/>
        <p:txBody>
          <a:bodyPr/>
          <a:lstStyle/>
          <a:p>
            <a:r>
              <a:rPr lang="bg-BG" dirty="0"/>
              <a:t>НЕДОПУСТИМИ ДЕЙНОСТИ </a:t>
            </a:r>
            <a:endParaRPr lang="x-none" dirty="0"/>
          </a:p>
        </p:txBody>
      </p:sp>
      <p:sp>
        <p:nvSpPr>
          <p:cNvPr id="3" name="Content Placeholder 2">
            <a:extLst>
              <a:ext uri="{FF2B5EF4-FFF2-40B4-BE49-F238E27FC236}">
                <a16:creationId xmlns:a16="http://schemas.microsoft.com/office/drawing/2014/main" xmlns="" id="{D07FCA80-6CF2-E242-8346-9DF1509617C0}"/>
              </a:ext>
            </a:extLst>
          </p:cNvPr>
          <p:cNvSpPr>
            <a:spLocks noGrp="1"/>
          </p:cNvSpPr>
          <p:nvPr>
            <p:ph idx="1"/>
          </p:nvPr>
        </p:nvSpPr>
        <p:spPr/>
        <p:txBody>
          <a:bodyPr>
            <a:normAutofit fontScale="92500"/>
          </a:bodyPr>
          <a:lstStyle/>
          <a:p>
            <a:pPr lvl="0"/>
            <a:r>
              <a:rPr lang="bg-BG" dirty="0"/>
              <a:t>Подмяна или монтиране на отоплителни тела в самостоятелните обекти;</a:t>
            </a:r>
          </a:p>
          <a:p>
            <a:pPr lvl="0"/>
            <a:r>
              <a:rPr lang="bg-BG" dirty="0"/>
              <a:t>Обзавеждане и оборудване в самостоятелните обекти;</a:t>
            </a:r>
          </a:p>
          <a:p>
            <a:pPr lvl="0"/>
            <a:r>
              <a:rPr lang="bg-BG" dirty="0"/>
              <a:t>Ремонт в самостоятелните обекти извън дейностите по възстановяване на първоначалното състояние на обектите вследствие ремонта на общите части или подмяната на дограма;</a:t>
            </a:r>
          </a:p>
          <a:p>
            <a:pPr lvl="0"/>
            <a:r>
              <a:rPr lang="bg-BG" dirty="0"/>
              <a:t>Изпълнение на мерки по асансьорите и/или подмяна и/или монтиране на асансьори с нови или втора употреба;</a:t>
            </a:r>
          </a:p>
          <a:p>
            <a:pPr lvl="0"/>
            <a:r>
              <a:rPr lang="bg-BG" dirty="0"/>
              <a:t>Изпълнение на дейности по вертикална планировка около сградата;</a:t>
            </a:r>
          </a:p>
          <a:p>
            <a:pPr lvl="0"/>
            <a:r>
              <a:rPr lang="bg-BG" dirty="0"/>
              <a:t>Ремонт и подмяна на ВиК инсталации. </a:t>
            </a:r>
            <a:endParaRPr lang="x-none" dirty="0"/>
          </a:p>
        </p:txBody>
      </p:sp>
    </p:spTree>
    <p:extLst>
      <p:ext uri="{BB962C8B-B14F-4D97-AF65-F5344CB8AC3E}">
        <p14:creationId xmlns:p14="http://schemas.microsoft.com/office/powerpoint/2010/main" val="41275616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F7125A-754D-7142-8D93-0CA1D0C3AAF8}"/>
              </a:ext>
            </a:extLst>
          </p:cNvPr>
          <p:cNvSpPr>
            <a:spLocks noGrp="1"/>
          </p:cNvSpPr>
          <p:nvPr>
            <p:ph type="title"/>
          </p:nvPr>
        </p:nvSpPr>
        <p:spPr/>
        <p:txBody>
          <a:bodyPr>
            <a:normAutofit/>
          </a:bodyPr>
          <a:lstStyle/>
          <a:p>
            <a:r>
              <a:rPr lang="bg-BG" dirty="0"/>
              <a:t>Изисквания за постигнати енергийни параметри от приложените мерки</a:t>
            </a:r>
            <a:endParaRPr lang="x-none" dirty="0"/>
          </a:p>
        </p:txBody>
      </p:sp>
      <p:sp>
        <p:nvSpPr>
          <p:cNvPr id="3" name="Content Placeholder 2">
            <a:extLst>
              <a:ext uri="{FF2B5EF4-FFF2-40B4-BE49-F238E27FC236}">
                <a16:creationId xmlns:a16="http://schemas.microsoft.com/office/drawing/2014/main" xmlns="" id="{B4826D1B-7A79-664E-8ED1-82B363E57AB3}"/>
              </a:ext>
            </a:extLst>
          </p:cNvPr>
          <p:cNvSpPr>
            <a:spLocks noGrp="1"/>
          </p:cNvSpPr>
          <p:nvPr>
            <p:ph idx="1"/>
          </p:nvPr>
        </p:nvSpPr>
        <p:spPr/>
        <p:txBody>
          <a:bodyPr/>
          <a:lstStyle/>
          <a:p>
            <a:r>
              <a:rPr lang="bg-BG" dirty="0"/>
              <a:t>След изпълнение на енергоспестяващи мерки (ЕСМ) сградите следва да постигат клас на енергопотребление „В” или по-висок. </a:t>
            </a:r>
          </a:p>
          <a:p>
            <a:r>
              <a:rPr lang="bg-BG" dirty="0"/>
              <a:t>Задължително изискване е след изпълнение на мерките в </a:t>
            </a:r>
            <a:r>
              <a:rPr lang="bg-BG" dirty="0" err="1"/>
              <a:t>многофамилната</a:t>
            </a:r>
            <a:r>
              <a:rPr lang="bg-BG" dirty="0"/>
              <a:t> сграда да се постигне минимум 30% спестяване на първична енергия. </a:t>
            </a:r>
            <a:endParaRPr lang="x-none" dirty="0"/>
          </a:p>
        </p:txBody>
      </p:sp>
    </p:spTree>
    <p:extLst>
      <p:ext uri="{BB962C8B-B14F-4D97-AF65-F5344CB8AC3E}">
        <p14:creationId xmlns:p14="http://schemas.microsoft.com/office/powerpoint/2010/main" val="20241671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38554C-4148-E34D-B30E-545EA7C5CE4C}"/>
              </a:ext>
            </a:extLst>
          </p:cNvPr>
          <p:cNvSpPr>
            <a:spLocks noGrp="1"/>
          </p:cNvSpPr>
          <p:nvPr>
            <p:ph type="title"/>
          </p:nvPr>
        </p:nvSpPr>
        <p:spPr/>
        <p:txBody>
          <a:bodyPr/>
          <a:lstStyle/>
          <a:p>
            <a:r>
              <a:rPr lang="bg-BG" dirty="0"/>
              <a:t>Изисквания за постигнати енергийни параметри от приложените мерки</a:t>
            </a:r>
            <a:endParaRPr lang="x-none" dirty="0"/>
          </a:p>
        </p:txBody>
      </p:sp>
      <p:sp>
        <p:nvSpPr>
          <p:cNvPr id="3" name="Content Placeholder 2">
            <a:extLst>
              <a:ext uri="{FF2B5EF4-FFF2-40B4-BE49-F238E27FC236}">
                <a16:creationId xmlns:a16="http://schemas.microsoft.com/office/drawing/2014/main" xmlns="" id="{485EB5AD-C881-2742-A9F8-CE76208D5B7A}"/>
              </a:ext>
            </a:extLst>
          </p:cNvPr>
          <p:cNvSpPr>
            <a:spLocks noGrp="1"/>
          </p:cNvSpPr>
          <p:nvPr>
            <p:ph idx="1"/>
          </p:nvPr>
        </p:nvSpPr>
        <p:spPr/>
        <p:txBody>
          <a:bodyPr>
            <a:normAutofit fontScale="92500" lnSpcReduction="20000"/>
          </a:bodyPr>
          <a:lstStyle/>
          <a:p>
            <a:r>
              <a:rPr lang="bg-BG" dirty="0"/>
              <a:t>В случай, че мерките включват системи за отопление и охлаждане и/или производство на електрическа енергия от възобновяеми източници (ВИ), допустими са само такива за обезпечаването на енергийното потребление на сградата. Изграждането на съоръжение за производство на енергия от ВИ е допустимо, само ако съоръжението за производство на енергия от ВИ ще бъде собственост на крайния получател и произведената енергия ще се използва за нуждите му. При изграждане на системи за оползотворяване на енергия от ВЕИ допустими за финансиране със средства по процедурата са частите и елементите на системата, които са общи части на сградата по смисъла на чл. 38 от Закона за собствеността. Тези части/елементи на системата, които не са общи части, следва да бъдат финансирани от ССО. При изготвяне на инвестиционния проект за обновяване на сградата, подобна система следва да бъде разработена в цялост, а не само за общите части на сградата.</a:t>
            </a:r>
          </a:p>
          <a:p>
            <a:endParaRPr lang="x-none" dirty="0"/>
          </a:p>
        </p:txBody>
      </p:sp>
    </p:spTree>
    <p:extLst>
      <p:ext uri="{BB962C8B-B14F-4D97-AF65-F5344CB8AC3E}">
        <p14:creationId xmlns:p14="http://schemas.microsoft.com/office/powerpoint/2010/main" val="9393088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0E9E2B-9361-5141-A067-FFDBA3162504}"/>
              </a:ext>
            </a:extLst>
          </p:cNvPr>
          <p:cNvSpPr>
            <a:spLocks noGrp="1"/>
          </p:cNvSpPr>
          <p:nvPr>
            <p:ph type="title"/>
          </p:nvPr>
        </p:nvSpPr>
        <p:spPr/>
        <p:txBody>
          <a:bodyPr>
            <a:normAutofit/>
          </a:bodyPr>
          <a:lstStyle/>
          <a:p>
            <a:r>
              <a:rPr lang="bg-BG" dirty="0"/>
              <a:t>Необходими документи на етапа на кандидатстване</a:t>
            </a:r>
            <a:endParaRPr lang="x-none" dirty="0"/>
          </a:p>
        </p:txBody>
      </p:sp>
      <p:sp>
        <p:nvSpPr>
          <p:cNvPr id="3" name="Content Placeholder 2">
            <a:extLst>
              <a:ext uri="{FF2B5EF4-FFF2-40B4-BE49-F238E27FC236}">
                <a16:creationId xmlns:a16="http://schemas.microsoft.com/office/drawing/2014/main" xmlns="" id="{5DEE7D14-7781-8E40-A638-A442FB02FE1E}"/>
              </a:ext>
            </a:extLst>
          </p:cNvPr>
          <p:cNvSpPr>
            <a:spLocks noGrp="1"/>
          </p:cNvSpPr>
          <p:nvPr>
            <p:ph idx="1"/>
          </p:nvPr>
        </p:nvSpPr>
        <p:spPr/>
        <p:txBody>
          <a:bodyPr>
            <a:normAutofit lnSpcReduction="10000"/>
          </a:bodyPr>
          <a:lstStyle/>
          <a:p>
            <a:r>
              <a:rPr lang="bg-BG" dirty="0"/>
              <a:t>Обследване за енергийна ефективност и валиден сертификат за енергийни характеристики на сграда в експлоатация, изготвени по реда на чл. 48 от ЗЕЕ;</a:t>
            </a:r>
          </a:p>
          <a:p>
            <a:r>
              <a:rPr lang="bg-BG" dirty="0"/>
              <a:t>Обследване за установяване на техническите характеристики, свързани с удовлетворяване на изискванията по чл. 169, ал. 1 и ал. 3 от ЗУТ и Технически паспорт в съответствие с изискванията, определени в глава трета на Наредба № 5 от 2006 г. за техническите паспорти на строежите;</a:t>
            </a:r>
          </a:p>
          <a:p>
            <a:r>
              <a:rPr lang="bg-BG" dirty="0"/>
              <a:t>Обобщена КСС по окрупнени показатели – подготвя се от водещия партньор;</a:t>
            </a:r>
          </a:p>
          <a:p>
            <a:r>
              <a:rPr lang="bg-BG" dirty="0"/>
              <a:t>Други документи посочени в т.19 от Насоките</a:t>
            </a:r>
          </a:p>
          <a:p>
            <a:endParaRPr lang="x-none" dirty="0"/>
          </a:p>
        </p:txBody>
      </p:sp>
    </p:spTree>
    <p:extLst>
      <p:ext uri="{BB962C8B-B14F-4D97-AF65-F5344CB8AC3E}">
        <p14:creationId xmlns:p14="http://schemas.microsoft.com/office/powerpoint/2010/main" val="7217664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06D1722-7310-E142-B8DD-BC41143BAD7C}"/>
              </a:ext>
            </a:extLst>
          </p:cNvPr>
          <p:cNvSpPr>
            <a:spLocks noGrp="1"/>
          </p:cNvSpPr>
          <p:nvPr>
            <p:ph type="title"/>
          </p:nvPr>
        </p:nvSpPr>
        <p:spPr/>
        <p:txBody>
          <a:bodyPr/>
          <a:lstStyle/>
          <a:p>
            <a:r>
              <a:rPr lang="bg-BG" dirty="0"/>
              <a:t>Избор на изпълнители</a:t>
            </a:r>
            <a:endParaRPr lang="x-none" dirty="0"/>
          </a:p>
        </p:txBody>
      </p:sp>
      <p:sp>
        <p:nvSpPr>
          <p:cNvPr id="3" name="Content Placeholder 2">
            <a:extLst>
              <a:ext uri="{FF2B5EF4-FFF2-40B4-BE49-F238E27FC236}">
                <a16:creationId xmlns:a16="http://schemas.microsoft.com/office/drawing/2014/main" xmlns="" id="{C2190808-7403-064D-93CE-3C7EA20C5172}"/>
              </a:ext>
            </a:extLst>
          </p:cNvPr>
          <p:cNvSpPr>
            <a:spLocks noGrp="1"/>
          </p:cNvSpPr>
          <p:nvPr>
            <p:ph idx="1"/>
          </p:nvPr>
        </p:nvSpPr>
        <p:spPr/>
        <p:txBody>
          <a:bodyPr/>
          <a:lstStyle/>
          <a:p>
            <a:r>
              <a:rPr lang="bg-BG" dirty="0"/>
              <a:t>Водещият партньор в проектното предложение сключва договор с дирекция ,,Жилищна политика” на  МРРБ от името на крайния получател на средствата. Той отговаря за изпълнението на целия процес по обновяване на жилищните сгради на своята територия и за избора на изпълнители по реда на ЗОП за осъществяване на отделните дейности по сградите. Избраните изпълнители не са партньори по ПИИ.</a:t>
            </a:r>
          </a:p>
          <a:p>
            <a:endParaRPr lang="x-none" dirty="0"/>
          </a:p>
        </p:txBody>
      </p:sp>
    </p:spTree>
    <p:extLst>
      <p:ext uri="{BB962C8B-B14F-4D97-AF65-F5344CB8AC3E}">
        <p14:creationId xmlns:p14="http://schemas.microsoft.com/office/powerpoint/2010/main" val="666592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CFE5B2-7E21-EA4D-99BA-CD32FD918FB8}"/>
              </a:ext>
            </a:extLst>
          </p:cNvPr>
          <p:cNvSpPr>
            <a:spLocks noGrp="1"/>
          </p:cNvSpPr>
          <p:nvPr>
            <p:ph type="title"/>
          </p:nvPr>
        </p:nvSpPr>
        <p:spPr/>
        <p:txBody>
          <a:bodyPr/>
          <a:lstStyle/>
          <a:p>
            <a:r>
              <a:rPr lang="bg-BG" dirty="0"/>
              <a:t>Конкретни цели:</a:t>
            </a:r>
            <a:endParaRPr lang="x-none" dirty="0"/>
          </a:p>
        </p:txBody>
      </p:sp>
      <p:sp>
        <p:nvSpPr>
          <p:cNvPr id="3" name="Content Placeholder 2">
            <a:extLst>
              <a:ext uri="{FF2B5EF4-FFF2-40B4-BE49-F238E27FC236}">
                <a16:creationId xmlns:a16="http://schemas.microsoft.com/office/drawing/2014/main" xmlns="" id="{B3A81B60-9C1C-C445-A377-B955601BA272}"/>
              </a:ext>
            </a:extLst>
          </p:cNvPr>
          <p:cNvSpPr>
            <a:spLocks noGrp="1"/>
          </p:cNvSpPr>
          <p:nvPr>
            <p:ph idx="1"/>
          </p:nvPr>
        </p:nvSpPr>
        <p:spPr/>
        <p:txBody>
          <a:bodyPr>
            <a:normAutofit fontScale="85000" lnSpcReduction="10000"/>
          </a:bodyPr>
          <a:lstStyle/>
          <a:p>
            <a:r>
              <a:rPr lang="bg-BG" dirty="0"/>
              <a:t>Подобряване енергийните характеристики на националния сграден фонд от жилищни сгради, чрез прилагане на интегрирани </a:t>
            </a:r>
            <a:r>
              <a:rPr lang="bg-BG" dirty="0" err="1"/>
              <a:t>енергоефективни</a:t>
            </a:r>
            <a:r>
              <a:rPr lang="bg-BG" dirty="0"/>
              <a:t> мерки;</a:t>
            </a:r>
          </a:p>
          <a:p>
            <a:r>
              <a:rPr lang="bg-BG" dirty="0"/>
              <a:t>Достигане на клас на енергопотребление минимум „</a:t>
            </a:r>
            <a:r>
              <a:rPr lang="en-GB" dirty="0"/>
              <a:t>B“ </a:t>
            </a:r>
            <a:r>
              <a:rPr lang="bg-BG" dirty="0"/>
              <a:t>след прилагане на енергоспестяващи мерки при жилищни сгради;</a:t>
            </a:r>
          </a:p>
          <a:p>
            <a:r>
              <a:rPr lang="bg-BG" dirty="0"/>
              <a:t>Стимулиране на минимум 30% спестяване на първична енергия за обновените жилищни сгради;</a:t>
            </a:r>
          </a:p>
          <a:p>
            <a:r>
              <a:rPr lang="bg-BG" dirty="0"/>
              <a:t>Ресурсна ефективност, икономическа целесъобразност, </a:t>
            </a:r>
            <a:r>
              <a:rPr lang="bg-BG" dirty="0" err="1"/>
              <a:t>декарбонизация</a:t>
            </a:r>
            <a:r>
              <a:rPr lang="bg-BG" dirty="0"/>
              <a:t> чрез ВЕИ, устойчив строителен процес;</a:t>
            </a:r>
          </a:p>
          <a:p>
            <a:r>
              <a:rPr lang="bg-BG" dirty="0"/>
              <a:t>Намаляване на енергийната бедност, чрез намаляване на разходите за енергия; </a:t>
            </a:r>
          </a:p>
          <a:p>
            <a:r>
              <a:rPr lang="bg-BG" dirty="0"/>
              <a:t>Подобряване на условията и качеството за живот на населението в страната чрез технологично обновление и модернизиране на сградния фонд.</a:t>
            </a:r>
          </a:p>
          <a:p>
            <a:endParaRPr lang="x-none" dirty="0"/>
          </a:p>
        </p:txBody>
      </p:sp>
    </p:spTree>
    <p:extLst>
      <p:ext uri="{BB962C8B-B14F-4D97-AF65-F5344CB8AC3E}">
        <p14:creationId xmlns:p14="http://schemas.microsoft.com/office/powerpoint/2010/main" val="13453166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2B581C-FCE7-7B42-82E2-05DA0FEA61CF}"/>
              </a:ext>
            </a:extLst>
          </p:cNvPr>
          <p:cNvSpPr>
            <a:spLocks noGrp="1"/>
          </p:cNvSpPr>
          <p:nvPr>
            <p:ph type="title"/>
          </p:nvPr>
        </p:nvSpPr>
        <p:spPr/>
        <p:txBody>
          <a:bodyPr/>
          <a:lstStyle/>
          <a:p>
            <a:r>
              <a:rPr lang="bg-BG" dirty="0"/>
              <a:t>Период на допустимост на разходите</a:t>
            </a:r>
            <a:endParaRPr lang="x-none" dirty="0"/>
          </a:p>
        </p:txBody>
      </p:sp>
      <p:sp>
        <p:nvSpPr>
          <p:cNvPr id="3" name="Content Placeholder 2">
            <a:extLst>
              <a:ext uri="{FF2B5EF4-FFF2-40B4-BE49-F238E27FC236}">
                <a16:creationId xmlns:a16="http://schemas.microsoft.com/office/drawing/2014/main" xmlns="" id="{C544431C-4E5B-B842-A99D-033269C060E4}"/>
              </a:ext>
            </a:extLst>
          </p:cNvPr>
          <p:cNvSpPr>
            <a:spLocks noGrp="1"/>
          </p:cNvSpPr>
          <p:nvPr>
            <p:ph idx="1"/>
          </p:nvPr>
        </p:nvSpPr>
        <p:spPr/>
        <p:txBody>
          <a:bodyPr/>
          <a:lstStyle/>
          <a:p>
            <a:r>
              <a:rPr lang="bg-BG" dirty="0"/>
              <a:t>Разходите са допустими за финансиране, ако са направени от крайния получател на средствата /водещия партньор и са платени от 1 февруари 2020 г. до 30 юни 2026 г. </a:t>
            </a:r>
          </a:p>
          <a:p>
            <a:r>
              <a:rPr lang="bg-BG" dirty="0"/>
              <a:t>Планираната продължителност на всяко ПИИ, включително дейностите, предвидени в него, не може да надвишава  30 месеца </a:t>
            </a:r>
          </a:p>
          <a:p>
            <a:endParaRPr lang="x-none" dirty="0"/>
          </a:p>
        </p:txBody>
      </p:sp>
    </p:spTree>
    <p:extLst>
      <p:ext uri="{BB962C8B-B14F-4D97-AF65-F5344CB8AC3E}">
        <p14:creationId xmlns:p14="http://schemas.microsoft.com/office/powerpoint/2010/main" val="28506322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6C3CF6-DA5D-8D47-A4BB-79D5702A759F}"/>
              </a:ext>
            </a:extLst>
          </p:cNvPr>
          <p:cNvSpPr>
            <a:spLocks noGrp="1"/>
          </p:cNvSpPr>
          <p:nvPr>
            <p:ph type="title"/>
          </p:nvPr>
        </p:nvSpPr>
        <p:spPr/>
        <p:txBody>
          <a:bodyPr/>
          <a:lstStyle/>
          <a:p>
            <a:r>
              <a:rPr lang="bg-BG" dirty="0"/>
              <a:t>Преки допустими разходи </a:t>
            </a:r>
            <a:endParaRPr lang="x-none" dirty="0"/>
          </a:p>
        </p:txBody>
      </p:sp>
      <p:sp>
        <p:nvSpPr>
          <p:cNvPr id="3" name="Content Placeholder 2">
            <a:extLst>
              <a:ext uri="{FF2B5EF4-FFF2-40B4-BE49-F238E27FC236}">
                <a16:creationId xmlns:a16="http://schemas.microsoft.com/office/drawing/2014/main" xmlns="" id="{5FD2127A-690D-414A-A24C-A50CBBA4712D}"/>
              </a:ext>
            </a:extLst>
          </p:cNvPr>
          <p:cNvSpPr>
            <a:spLocks noGrp="1"/>
          </p:cNvSpPr>
          <p:nvPr>
            <p:ph idx="1"/>
          </p:nvPr>
        </p:nvSpPr>
        <p:spPr/>
        <p:txBody>
          <a:bodyPr>
            <a:normAutofit fontScale="77500" lnSpcReduction="20000"/>
          </a:bodyPr>
          <a:lstStyle/>
          <a:p>
            <a:r>
              <a:rPr lang="bg-BG" dirty="0"/>
              <a:t>Разходи за извършване на обследване за енергийна ефективност и сертификат за енергийни характеристики на сгради в експлоатация, обследване за установяване на техническите характеристики на сгради и технически паспорт – разходите ще бъдат възстановявани на база одобрена от СНД Методология за опростени разходи с единична цена след представяне на обследване за енергийна ефективност и сертификат за енергийни характеристики на сгради в експлоатация, обследване за установяване на техническите характеристики на сгради и технически паспорт. Определената от СНД стойност за възстановяване на разходите е 6,28 лв. на кв. </a:t>
            </a:r>
            <a:r>
              <a:rPr lang="bg-BG" dirty="0" err="1"/>
              <a:t>м</a:t>
            </a:r>
            <a:r>
              <a:rPr lang="bg-BG" dirty="0"/>
              <a:t>./РЗП от обследваната сграда. За възстановяване на посочените разходи не се изисква представяне на </a:t>
            </a:r>
            <a:r>
              <a:rPr lang="bg-BG" dirty="0" err="1"/>
              <a:t>разходооправдателни</a:t>
            </a:r>
            <a:r>
              <a:rPr lang="bg-BG" dirty="0"/>
              <a:t> документи;</a:t>
            </a:r>
          </a:p>
          <a:p>
            <a:r>
              <a:rPr lang="bg-BG" dirty="0"/>
              <a:t>Разходи, свързани със заснемания, технически и работни проекти;</a:t>
            </a:r>
          </a:p>
          <a:p>
            <a:r>
              <a:rPr lang="bg-BG" dirty="0"/>
              <a:t>Разходи, свързани с набавянето на необходими разрешителни документи, изискващи се от националното законодателство, включително и свързаните с тях такси, дължими на съответните компетентни органи и експлоатационните дружества; </a:t>
            </a:r>
          </a:p>
        </p:txBody>
      </p:sp>
    </p:spTree>
    <p:extLst>
      <p:ext uri="{BB962C8B-B14F-4D97-AF65-F5344CB8AC3E}">
        <p14:creationId xmlns:p14="http://schemas.microsoft.com/office/powerpoint/2010/main" val="38336523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8B3477-93F9-E744-A4F5-DD9E8035C9F2}"/>
              </a:ext>
            </a:extLst>
          </p:cNvPr>
          <p:cNvSpPr>
            <a:spLocks noGrp="1"/>
          </p:cNvSpPr>
          <p:nvPr>
            <p:ph type="title"/>
          </p:nvPr>
        </p:nvSpPr>
        <p:spPr/>
        <p:txBody>
          <a:bodyPr/>
          <a:lstStyle/>
          <a:p>
            <a:r>
              <a:rPr lang="bg-BG" dirty="0"/>
              <a:t>Преки допустими разходи </a:t>
            </a:r>
            <a:endParaRPr lang="x-none" dirty="0"/>
          </a:p>
        </p:txBody>
      </p:sp>
      <p:sp>
        <p:nvSpPr>
          <p:cNvPr id="3" name="Content Placeholder 2">
            <a:extLst>
              <a:ext uri="{FF2B5EF4-FFF2-40B4-BE49-F238E27FC236}">
                <a16:creationId xmlns:a16="http://schemas.microsoft.com/office/drawing/2014/main" xmlns="" id="{1AC67D88-E5E8-C849-BEC4-FCDCFC771056}"/>
              </a:ext>
            </a:extLst>
          </p:cNvPr>
          <p:cNvSpPr>
            <a:spLocks noGrp="1"/>
          </p:cNvSpPr>
          <p:nvPr>
            <p:ph idx="1"/>
          </p:nvPr>
        </p:nvSpPr>
        <p:spPr/>
        <p:txBody>
          <a:bodyPr>
            <a:normAutofit fontScale="85000" lnSpcReduction="20000"/>
          </a:bodyPr>
          <a:lstStyle/>
          <a:p>
            <a:r>
              <a:rPr lang="bg-BG" dirty="0"/>
              <a:t>Разходи за изготвяне на независима експертна оценка, изготвена от сертифициран енергиен одитор (лица от регистъра по чл.44 ал. 1 от Закона за енергийна ефективност) след приключване на дейностите по изпълнение на СМР; </a:t>
            </a:r>
          </a:p>
          <a:p>
            <a:r>
              <a:rPr lang="bg-BG" dirty="0"/>
              <a:t>Разходи за строително-монтажни работи (СМР/инженеринг). В рамките на общата стойност на СМР могат да се включат и непредвидени разходи за строително-монтажни работи до 10%; В случай на инженеринг непредвидени разходи за строително-монтажни работи не са допустими.</a:t>
            </a:r>
          </a:p>
          <a:p>
            <a:r>
              <a:rPr lang="bg-BG" dirty="0"/>
              <a:t>разходи за авторски надзор;</a:t>
            </a:r>
          </a:p>
          <a:p>
            <a:r>
              <a:rPr lang="bg-BG" dirty="0"/>
              <a:t>разходи за строителен надзор съгласно чл.168, ал.2 от ЗУТ; </a:t>
            </a:r>
          </a:p>
          <a:p>
            <a:r>
              <a:rPr lang="bg-BG" dirty="0"/>
              <a:t>разходи за оценка на съответствието на проектите, съгласно чл.142 и чл.169 от ЗУТ ;</a:t>
            </a:r>
          </a:p>
          <a:p>
            <a:r>
              <a:rPr lang="bg-BG" dirty="0"/>
              <a:t>разходи, свързани с издаването на необходими разрешителни и въвеждането на обектите в експлоатация.</a:t>
            </a:r>
          </a:p>
          <a:p>
            <a:endParaRPr lang="x-none" dirty="0"/>
          </a:p>
        </p:txBody>
      </p:sp>
    </p:spTree>
    <p:extLst>
      <p:ext uri="{BB962C8B-B14F-4D97-AF65-F5344CB8AC3E}">
        <p14:creationId xmlns:p14="http://schemas.microsoft.com/office/powerpoint/2010/main" val="35097419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xmlns="" id="{BFD767D1-8FD9-504F-B44D-77977B4F9015}"/>
              </a:ext>
            </a:extLst>
          </p:cNvPr>
          <p:cNvGraphicFramePr>
            <a:graphicFrameLocks noGrp="1"/>
          </p:cNvGraphicFramePr>
          <p:nvPr>
            <p:extLst>
              <p:ext uri="{D42A27DB-BD31-4B8C-83A1-F6EECF244321}">
                <p14:modId xmlns:p14="http://schemas.microsoft.com/office/powerpoint/2010/main" val="2128890636"/>
              </p:ext>
            </p:extLst>
          </p:nvPr>
        </p:nvGraphicFramePr>
        <p:xfrm>
          <a:off x="1" y="0"/>
          <a:ext cx="12192001" cy="6886515"/>
        </p:xfrm>
        <a:graphic>
          <a:graphicData uri="http://schemas.openxmlformats.org/drawingml/2006/table">
            <a:tbl>
              <a:tblPr firstRow="1" firstCol="1" bandRow="1">
                <a:tableStyleId>{5C22544A-7EE6-4342-B048-85BDC9FD1C3A}</a:tableStyleId>
              </a:tblPr>
              <a:tblGrid>
                <a:gridCol w="4300353">
                  <a:extLst>
                    <a:ext uri="{9D8B030D-6E8A-4147-A177-3AD203B41FA5}">
                      <a16:colId xmlns:a16="http://schemas.microsoft.com/office/drawing/2014/main" xmlns="" val="4093367031"/>
                    </a:ext>
                  </a:extLst>
                </a:gridCol>
                <a:gridCol w="1200324">
                  <a:extLst>
                    <a:ext uri="{9D8B030D-6E8A-4147-A177-3AD203B41FA5}">
                      <a16:colId xmlns:a16="http://schemas.microsoft.com/office/drawing/2014/main" xmlns="" val="1882153914"/>
                    </a:ext>
                  </a:extLst>
                </a:gridCol>
                <a:gridCol w="1715786">
                  <a:extLst>
                    <a:ext uri="{9D8B030D-6E8A-4147-A177-3AD203B41FA5}">
                      <a16:colId xmlns:a16="http://schemas.microsoft.com/office/drawing/2014/main" xmlns="" val="2294995662"/>
                    </a:ext>
                  </a:extLst>
                </a:gridCol>
                <a:gridCol w="1715786">
                  <a:extLst>
                    <a:ext uri="{9D8B030D-6E8A-4147-A177-3AD203B41FA5}">
                      <a16:colId xmlns:a16="http://schemas.microsoft.com/office/drawing/2014/main" xmlns="" val="2639047925"/>
                    </a:ext>
                  </a:extLst>
                </a:gridCol>
                <a:gridCol w="1715786">
                  <a:extLst>
                    <a:ext uri="{9D8B030D-6E8A-4147-A177-3AD203B41FA5}">
                      <a16:colId xmlns:a16="http://schemas.microsoft.com/office/drawing/2014/main" xmlns="" val="375691068"/>
                    </a:ext>
                  </a:extLst>
                </a:gridCol>
                <a:gridCol w="1543966">
                  <a:extLst>
                    <a:ext uri="{9D8B030D-6E8A-4147-A177-3AD203B41FA5}">
                      <a16:colId xmlns:a16="http://schemas.microsoft.com/office/drawing/2014/main" xmlns="" val="2164960422"/>
                    </a:ext>
                  </a:extLst>
                </a:gridCol>
              </a:tblGrid>
              <a:tr h="846099">
                <a:tc rowSpan="2">
                  <a:txBody>
                    <a:bodyPr/>
                    <a:lstStyle/>
                    <a:p>
                      <a:pPr algn="ctr">
                        <a:lnSpc>
                          <a:spcPts val="1000"/>
                        </a:lnSpc>
                      </a:pPr>
                      <a:r>
                        <a:rPr lang="bg-BG" sz="1600" u="none" strike="noStrike" spc="0" dirty="0">
                          <a:effectLst/>
                        </a:rPr>
                        <a:t>Дейност</a:t>
                      </a:r>
                      <a:endParaRPr lang="x-non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ctr"/>
                </a:tc>
                <a:tc rowSpan="2">
                  <a:txBody>
                    <a:bodyPr/>
                    <a:lstStyle/>
                    <a:p>
                      <a:pPr marL="101600" algn="ctr">
                        <a:lnSpc>
                          <a:spcPts val="1000"/>
                        </a:lnSpc>
                      </a:pPr>
                      <a:r>
                        <a:rPr lang="bg-BG" sz="1600" u="none" strike="noStrike" spc="0">
                          <a:effectLst/>
                        </a:rPr>
                        <a:t>Едини-ца</a:t>
                      </a:r>
                      <a:endParaRPr lang="x-none" sz="1600">
                        <a:effectLst/>
                      </a:endParaRPr>
                    </a:p>
                    <a:p>
                      <a:pPr algn="ctr">
                        <a:lnSpc>
                          <a:spcPts val="1000"/>
                        </a:lnSpc>
                      </a:pPr>
                      <a:r>
                        <a:rPr lang="bg-BG" sz="1600" u="none" strike="noStrike" spc="0">
                          <a:effectLst/>
                        </a:rPr>
                        <a:t>мярка</a:t>
                      </a:r>
                      <a:endParaRPr lang="x-none" sz="160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ctr"/>
                </a:tc>
                <a:tc gridSpan="2">
                  <a:txBody>
                    <a:bodyPr/>
                    <a:lstStyle/>
                    <a:p>
                      <a:pPr algn="ctr">
                        <a:lnSpc>
                          <a:spcPts val="1200"/>
                        </a:lnSpc>
                      </a:pPr>
                      <a:r>
                        <a:rPr lang="bg-BG" sz="1600" u="none" strike="noStrike" spc="0">
                          <a:effectLst/>
                        </a:rPr>
                        <a:t>Сгради до 8 надземни етажа с жилищно предназначение – максимална референтна стойност</a:t>
                      </a:r>
                      <a:endParaRPr lang="x-none" sz="160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ctr"/>
                </a:tc>
                <a:tc hMerge="1">
                  <a:txBody>
                    <a:bodyPr/>
                    <a:lstStyle/>
                    <a:p>
                      <a:endParaRPr lang="x-none"/>
                    </a:p>
                  </a:txBody>
                  <a:tcPr/>
                </a:tc>
                <a:tc gridSpan="2">
                  <a:txBody>
                    <a:bodyPr/>
                    <a:lstStyle/>
                    <a:p>
                      <a:pPr marL="56515" algn="ctr">
                        <a:lnSpc>
                          <a:spcPts val="1200"/>
                        </a:lnSpc>
                      </a:pPr>
                      <a:r>
                        <a:rPr lang="bg-BG" sz="1600" u="none" strike="noStrike" spc="0">
                          <a:effectLst/>
                        </a:rPr>
                        <a:t>Сгради над 8 надземни етажа с жилищно предназначение – максимална референтна стойност</a:t>
                      </a:r>
                      <a:endParaRPr lang="x-none" sz="160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ctr"/>
                </a:tc>
                <a:tc hMerge="1">
                  <a:txBody>
                    <a:bodyPr/>
                    <a:lstStyle/>
                    <a:p>
                      <a:endParaRPr lang="x-none"/>
                    </a:p>
                  </a:txBody>
                  <a:tcPr/>
                </a:tc>
                <a:extLst>
                  <a:ext uri="{0D108BD9-81ED-4DB2-BD59-A6C34878D82A}">
                    <a16:rowId xmlns:a16="http://schemas.microsoft.com/office/drawing/2014/main" xmlns="" val="47120983"/>
                  </a:ext>
                </a:extLst>
              </a:tr>
              <a:tr h="379505">
                <a:tc vMerge="1">
                  <a:txBody>
                    <a:bodyPr/>
                    <a:lstStyle/>
                    <a:p>
                      <a:endParaRPr lang="x-none"/>
                    </a:p>
                  </a:txBody>
                  <a:tcPr/>
                </a:tc>
                <a:tc vMerge="1">
                  <a:txBody>
                    <a:bodyPr/>
                    <a:lstStyle/>
                    <a:p>
                      <a:endParaRPr lang="x-none"/>
                    </a:p>
                  </a:txBody>
                  <a:tcPr/>
                </a:tc>
                <a:tc>
                  <a:txBody>
                    <a:bodyPr/>
                    <a:lstStyle/>
                    <a:p>
                      <a:pPr algn="ctr">
                        <a:lnSpc>
                          <a:spcPts val="1175"/>
                        </a:lnSpc>
                      </a:pPr>
                      <a:r>
                        <a:rPr lang="bg-BG" sz="1600" u="none" strike="noStrike" spc="0">
                          <a:effectLst/>
                        </a:rPr>
                        <a:t>в лева без вкл. ДДС</a:t>
                      </a:r>
                      <a:endParaRPr lang="x-none" sz="160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ctr"/>
                </a:tc>
                <a:tc>
                  <a:txBody>
                    <a:bodyPr/>
                    <a:lstStyle/>
                    <a:p>
                      <a:pPr marR="190500" algn="ctr">
                        <a:lnSpc>
                          <a:spcPts val="1175"/>
                        </a:lnSpc>
                      </a:pPr>
                      <a:r>
                        <a:rPr lang="bg-BG" sz="1600" u="none" strike="noStrike" spc="0">
                          <a:effectLst/>
                        </a:rPr>
                        <a:t>в лева с вкл. ДДС</a:t>
                      </a:r>
                      <a:endParaRPr lang="x-none" sz="160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ctr"/>
                </a:tc>
                <a:tc>
                  <a:txBody>
                    <a:bodyPr/>
                    <a:lstStyle/>
                    <a:p>
                      <a:pPr algn="ctr">
                        <a:lnSpc>
                          <a:spcPts val="1200"/>
                        </a:lnSpc>
                      </a:pPr>
                      <a:r>
                        <a:rPr lang="bg-BG" sz="1600" u="none" strike="noStrike" spc="0">
                          <a:effectLst/>
                        </a:rPr>
                        <a:t>в лева без вкл. ДДС</a:t>
                      </a:r>
                      <a:endParaRPr lang="x-none" sz="160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ctr"/>
                </a:tc>
                <a:tc>
                  <a:txBody>
                    <a:bodyPr/>
                    <a:lstStyle/>
                    <a:p>
                      <a:pPr algn="ctr">
                        <a:lnSpc>
                          <a:spcPts val="1320"/>
                        </a:lnSpc>
                      </a:pPr>
                      <a:r>
                        <a:rPr lang="bg-BG" sz="1600" u="none" strike="noStrike" spc="0">
                          <a:effectLst/>
                        </a:rPr>
                        <a:t>в лева с вкл. ДДС</a:t>
                      </a:r>
                      <a:endParaRPr lang="x-none" sz="160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ctr"/>
                </a:tc>
                <a:extLst>
                  <a:ext uri="{0D108BD9-81ED-4DB2-BD59-A6C34878D82A}">
                    <a16:rowId xmlns:a16="http://schemas.microsoft.com/office/drawing/2014/main" xmlns="" val="1614792010"/>
                  </a:ext>
                </a:extLst>
              </a:tr>
              <a:tr h="1716425">
                <a:tc>
                  <a:txBody>
                    <a:bodyPr/>
                    <a:lstStyle/>
                    <a:p>
                      <a:pPr>
                        <a:lnSpc>
                          <a:spcPts val="1200"/>
                        </a:lnSpc>
                      </a:pPr>
                      <a:r>
                        <a:rPr lang="bg-BG" sz="1600" u="none" strike="noStrike" spc="0" dirty="0">
                          <a:effectLst/>
                        </a:rPr>
                        <a:t>Разход за изготвяне на обследване за установяване на техническите характеристики, свързани с изискванията по </a:t>
                      </a:r>
                      <a:r>
                        <a:rPr lang="bg-BG" sz="1600" dirty="0">
                          <a:effectLst/>
                        </a:rPr>
                        <a:t>чл. 169, ал. 1 и ал. 3 от ЗУТ</a:t>
                      </a:r>
                      <a:r>
                        <a:rPr lang="bg-BG" sz="1600" u="none" strike="noStrike" spc="0" dirty="0">
                          <a:effectLst/>
                        </a:rPr>
                        <a:t> и за съставяне на технически паспорт и за изготвяне на обследване за енергийна ефективност и </a:t>
                      </a:r>
                      <a:r>
                        <a:rPr lang="bg-BG" sz="1600" u="none" strike="noStrike" spc="0" dirty="0" err="1">
                          <a:effectLst/>
                        </a:rPr>
                        <a:t>сетификат</a:t>
                      </a:r>
                      <a:r>
                        <a:rPr lang="bg-BG" sz="1600" u="none" strike="noStrike" spc="0" dirty="0">
                          <a:effectLst/>
                        </a:rPr>
                        <a:t> за ЕЕ** </a:t>
                      </a:r>
                      <a:endParaRPr lang="x-non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b"/>
                </a:tc>
                <a:tc>
                  <a:txBody>
                    <a:bodyPr/>
                    <a:lstStyle/>
                    <a:p>
                      <a:pPr algn="ctr">
                        <a:lnSpc>
                          <a:spcPts val="1000"/>
                        </a:lnSpc>
                      </a:pPr>
                      <a:r>
                        <a:rPr lang="bg-BG" sz="1600" u="none" strike="noStrike" spc="0" dirty="0" err="1">
                          <a:effectLst/>
                        </a:rPr>
                        <a:t>Кв.м</a:t>
                      </a:r>
                      <a:r>
                        <a:rPr lang="bg-BG" sz="1600" u="none" strike="noStrike" spc="0" dirty="0">
                          <a:effectLst/>
                        </a:rPr>
                        <a:t>.</a:t>
                      </a:r>
                      <a:endParaRPr lang="x-non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b"/>
                </a:tc>
                <a:tc>
                  <a:txBody>
                    <a:bodyPr/>
                    <a:lstStyle/>
                    <a:p>
                      <a:pPr algn="ctr">
                        <a:lnSpc>
                          <a:spcPts val="1000"/>
                        </a:lnSpc>
                      </a:pPr>
                      <a:r>
                        <a:rPr lang="bg-BG" sz="1600" u="none" strike="noStrike" spc="0" dirty="0">
                          <a:effectLst/>
                        </a:rPr>
                        <a:t>5.23</a:t>
                      </a:r>
                      <a:endParaRPr lang="x-non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b"/>
                </a:tc>
                <a:tc>
                  <a:txBody>
                    <a:bodyPr/>
                    <a:lstStyle/>
                    <a:p>
                      <a:pPr algn="ctr">
                        <a:lnSpc>
                          <a:spcPts val="1000"/>
                        </a:lnSpc>
                      </a:pPr>
                      <a:r>
                        <a:rPr lang="bg-BG" sz="1600" u="none" strike="noStrike" spc="0">
                          <a:effectLst/>
                        </a:rPr>
                        <a:t>6.28</a:t>
                      </a:r>
                      <a:endParaRPr lang="x-none" sz="160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b"/>
                </a:tc>
                <a:tc>
                  <a:txBody>
                    <a:bodyPr/>
                    <a:lstStyle/>
                    <a:p>
                      <a:pPr algn="ctr">
                        <a:lnSpc>
                          <a:spcPts val="1000"/>
                        </a:lnSpc>
                      </a:pPr>
                      <a:r>
                        <a:rPr lang="bg-BG" sz="1600" u="none" strike="noStrike" spc="0">
                          <a:effectLst/>
                        </a:rPr>
                        <a:t>5.23</a:t>
                      </a:r>
                      <a:endParaRPr lang="x-none" sz="160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b"/>
                </a:tc>
                <a:tc>
                  <a:txBody>
                    <a:bodyPr/>
                    <a:lstStyle/>
                    <a:p>
                      <a:pPr algn="ctr">
                        <a:lnSpc>
                          <a:spcPts val="1000"/>
                        </a:lnSpc>
                      </a:pPr>
                      <a:r>
                        <a:rPr lang="bg-BG" sz="1600" u="none" strike="noStrike" spc="0">
                          <a:effectLst/>
                        </a:rPr>
                        <a:t>6.28</a:t>
                      </a:r>
                      <a:endParaRPr lang="x-none" sz="160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b"/>
                </a:tc>
                <a:extLst>
                  <a:ext uri="{0D108BD9-81ED-4DB2-BD59-A6C34878D82A}">
                    <a16:rowId xmlns:a16="http://schemas.microsoft.com/office/drawing/2014/main" xmlns="" val="2936007292"/>
                  </a:ext>
                </a:extLst>
              </a:tr>
              <a:tr h="681179">
                <a:tc>
                  <a:txBody>
                    <a:bodyPr/>
                    <a:lstStyle/>
                    <a:p>
                      <a:pPr>
                        <a:lnSpc>
                          <a:spcPts val="1175"/>
                        </a:lnSpc>
                      </a:pPr>
                      <a:r>
                        <a:rPr lang="bg-BG" sz="1600" u="none" strike="noStrike" spc="0" dirty="0">
                          <a:effectLst/>
                        </a:rPr>
                        <a:t>Разход за изработване на инвестиционен проект и за извършване на авторски надзор</a:t>
                      </a:r>
                      <a:endParaRPr lang="x-non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b"/>
                </a:tc>
                <a:tc>
                  <a:txBody>
                    <a:bodyPr/>
                    <a:lstStyle/>
                    <a:p>
                      <a:pPr algn="ctr">
                        <a:lnSpc>
                          <a:spcPts val="1000"/>
                        </a:lnSpc>
                      </a:pPr>
                      <a:r>
                        <a:rPr lang="bg-BG" sz="1600" u="none" strike="noStrike" spc="0">
                          <a:effectLst/>
                        </a:rPr>
                        <a:t>Кв.м.</a:t>
                      </a:r>
                      <a:endParaRPr lang="x-none" sz="160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b"/>
                </a:tc>
                <a:tc>
                  <a:txBody>
                    <a:bodyPr/>
                    <a:lstStyle/>
                    <a:p>
                      <a:pPr algn="ctr">
                        <a:lnSpc>
                          <a:spcPts val="1000"/>
                        </a:lnSpc>
                      </a:pPr>
                      <a:r>
                        <a:rPr lang="bg-BG" sz="1600" u="none" strike="noStrike" spc="0">
                          <a:effectLst/>
                        </a:rPr>
                        <a:t>8.87</a:t>
                      </a:r>
                      <a:endParaRPr lang="x-none" sz="160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b"/>
                </a:tc>
                <a:tc>
                  <a:txBody>
                    <a:bodyPr/>
                    <a:lstStyle/>
                    <a:p>
                      <a:pPr algn="ctr">
                        <a:lnSpc>
                          <a:spcPts val="1000"/>
                        </a:lnSpc>
                      </a:pPr>
                      <a:r>
                        <a:rPr lang="bg-BG" sz="1600" u="none" strike="noStrike" spc="0">
                          <a:effectLst/>
                        </a:rPr>
                        <a:t>10.64</a:t>
                      </a:r>
                      <a:endParaRPr lang="x-none" sz="160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b"/>
                </a:tc>
                <a:tc>
                  <a:txBody>
                    <a:bodyPr/>
                    <a:lstStyle/>
                    <a:p>
                      <a:pPr algn="ctr">
                        <a:lnSpc>
                          <a:spcPts val="1000"/>
                        </a:lnSpc>
                      </a:pPr>
                      <a:r>
                        <a:rPr lang="bg-BG" sz="1600" u="none" strike="noStrike" spc="0">
                          <a:effectLst/>
                        </a:rPr>
                        <a:t>8.87</a:t>
                      </a:r>
                      <a:endParaRPr lang="x-none" sz="160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b"/>
                </a:tc>
                <a:tc>
                  <a:txBody>
                    <a:bodyPr/>
                    <a:lstStyle/>
                    <a:p>
                      <a:pPr algn="ctr">
                        <a:lnSpc>
                          <a:spcPts val="1000"/>
                        </a:lnSpc>
                      </a:pPr>
                      <a:r>
                        <a:rPr lang="bg-BG" sz="1600" u="none" strike="noStrike" spc="0">
                          <a:effectLst/>
                        </a:rPr>
                        <a:t>10.64</a:t>
                      </a:r>
                      <a:endParaRPr lang="x-none" sz="160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b"/>
                </a:tc>
                <a:extLst>
                  <a:ext uri="{0D108BD9-81ED-4DB2-BD59-A6C34878D82A}">
                    <a16:rowId xmlns:a16="http://schemas.microsoft.com/office/drawing/2014/main" xmlns="" val="2018389123"/>
                  </a:ext>
                </a:extLst>
              </a:tr>
              <a:tr h="718921">
                <a:tc>
                  <a:txBody>
                    <a:bodyPr/>
                    <a:lstStyle/>
                    <a:p>
                      <a:pPr>
                        <a:lnSpc>
                          <a:spcPts val="1000"/>
                        </a:lnSpc>
                      </a:pPr>
                      <a:r>
                        <a:rPr lang="bg-BG" sz="1600" u="none" strike="noStrike" spc="0">
                          <a:effectLst/>
                        </a:rPr>
                        <a:t>Разход за оценка на съответствието на инвестиционния проект и  Разход за упражняване на строителен надзор</a:t>
                      </a:r>
                      <a:endParaRPr lang="x-none" sz="160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b"/>
                </a:tc>
                <a:tc>
                  <a:txBody>
                    <a:bodyPr/>
                    <a:lstStyle/>
                    <a:p>
                      <a:pPr algn="ctr">
                        <a:lnSpc>
                          <a:spcPts val="1000"/>
                        </a:lnSpc>
                      </a:pPr>
                      <a:r>
                        <a:rPr lang="bg-BG" sz="1600" u="none" strike="noStrike" spc="0" dirty="0" err="1">
                          <a:effectLst/>
                        </a:rPr>
                        <a:t>Кв.м</a:t>
                      </a:r>
                      <a:r>
                        <a:rPr lang="bg-BG" sz="1600" u="none" strike="noStrike" spc="0" dirty="0">
                          <a:effectLst/>
                        </a:rPr>
                        <a:t>.</a:t>
                      </a:r>
                      <a:endParaRPr lang="x-non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b"/>
                </a:tc>
                <a:tc>
                  <a:txBody>
                    <a:bodyPr/>
                    <a:lstStyle/>
                    <a:p>
                      <a:pPr algn="ctr">
                        <a:lnSpc>
                          <a:spcPts val="1000"/>
                        </a:lnSpc>
                      </a:pPr>
                      <a:r>
                        <a:rPr lang="bg-BG" sz="1600" u="none" strike="noStrike" spc="0">
                          <a:effectLst/>
                        </a:rPr>
                        <a:t>4.30</a:t>
                      </a:r>
                      <a:endParaRPr lang="x-none" sz="160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b"/>
                </a:tc>
                <a:tc>
                  <a:txBody>
                    <a:bodyPr/>
                    <a:lstStyle/>
                    <a:p>
                      <a:pPr algn="ctr">
                        <a:lnSpc>
                          <a:spcPts val="1000"/>
                        </a:lnSpc>
                      </a:pPr>
                      <a:r>
                        <a:rPr lang="bg-BG" sz="1600" u="none" strike="noStrike" spc="0">
                          <a:effectLst/>
                        </a:rPr>
                        <a:t>5.16</a:t>
                      </a:r>
                      <a:endParaRPr lang="x-none" sz="160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b"/>
                </a:tc>
                <a:tc>
                  <a:txBody>
                    <a:bodyPr/>
                    <a:lstStyle/>
                    <a:p>
                      <a:pPr algn="ctr">
                        <a:lnSpc>
                          <a:spcPts val="1000"/>
                        </a:lnSpc>
                      </a:pPr>
                      <a:r>
                        <a:rPr lang="bg-BG" sz="1600" u="none" strike="noStrike" spc="0">
                          <a:effectLst/>
                        </a:rPr>
                        <a:t>4.30</a:t>
                      </a:r>
                      <a:endParaRPr lang="x-none" sz="160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b"/>
                </a:tc>
                <a:tc>
                  <a:txBody>
                    <a:bodyPr/>
                    <a:lstStyle/>
                    <a:p>
                      <a:pPr algn="ctr">
                        <a:lnSpc>
                          <a:spcPts val="1000"/>
                        </a:lnSpc>
                      </a:pPr>
                      <a:r>
                        <a:rPr lang="bg-BG" sz="1600" u="none" strike="noStrike" spc="0">
                          <a:effectLst/>
                        </a:rPr>
                        <a:t>5.16</a:t>
                      </a:r>
                      <a:endParaRPr lang="x-none" sz="160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b"/>
                </a:tc>
                <a:extLst>
                  <a:ext uri="{0D108BD9-81ED-4DB2-BD59-A6C34878D82A}">
                    <a16:rowId xmlns:a16="http://schemas.microsoft.com/office/drawing/2014/main" xmlns="" val="1708355547"/>
                  </a:ext>
                </a:extLst>
              </a:tr>
              <a:tr h="575136">
                <a:tc>
                  <a:txBody>
                    <a:bodyPr/>
                    <a:lstStyle/>
                    <a:p>
                      <a:pPr>
                        <a:lnSpc>
                          <a:spcPts val="1000"/>
                        </a:lnSpc>
                      </a:pPr>
                      <a:r>
                        <a:rPr lang="bg-BG" sz="1600" u="none" strike="noStrike" spc="0">
                          <a:effectLst/>
                        </a:rPr>
                        <a:t>Разход за строителни и монтажни работи, включително изграждане на  ВЕИ</a:t>
                      </a:r>
                      <a:endParaRPr lang="x-none" sz="160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b"/>
                </a:tc>
                <a:tc>
                  <a:txBody>
                    <a:bodyPr/>
                    <a:lstStyle/>
                    <a:p>
                      <a:pPr algn="ctr">
                        <a:lnSpc>
                          <a:spcPts val="950"/>
                        </a:lnSpc>
                      </a:pPr>
                      <a:r>
                        <a:rPr lang="bg-BG" sz="1600" u="none" strike="noStrike" spc="0">
                          <a:effectLst/>
                        </a:rPr>
                        <a:t>Кв.м.</a:t>
                      </a:r>
                      <a:endParaRPr lang="x-none" sz="160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b"/>
                </a:tc>
                <a:tc>
                  <a:txBody>
                    <a:bodyPr/>
                    <a:lstStyle/>
                    <a:p>
                      <a:pPr algn="ctr">
                        <a:lnSpc>
                          <a:spcPts val="1000"/>
                        </a:lnSpc>
                      </a:pPr>
                      <a:r>
                        <a:rPr lang="bg-BG" sz="1600" u="none" strike="noStrike" spc="0">
                          <a:effectLst/>
                        </a:rPr>
                        <a:t>250.00</a:t>
                      </a:r>
                      <a:endParaRPr lang="x-none" sz="160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b"/>
                </a:tc>
                <a:tc>
                  <a:txBody>
                    <a:bodyPr/>
                    <a:lstStyle/>
                    <a:p>
                      <a:pPr algn="ctr">
                        <a:lnSpc>
                          <a:spcPts val="1000"/>
                        </a:lnSpc>
                      </a:pPr>
                      <a:r>
                        <a:rPr lang="bg-BG" sz="1600" u="none" strike="noStrike" spc="0">
                          <a:effectLst/>
                        </a:rPr>
                        <a:t>300.00</a:t>
                      </a:r>
                      <a:endParaRPr lang="x-none" sz="160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b"/>
                </a:tc>
                <a:tc>
                  <a:txBody>
                    <a:bodyPr/>
                    <a:lstStyle/>
                    <a:p>
                      <a:pPr algn="ctr">
                        <a:lnSpc>
                          <a:spcPts val="1000"/>
                        </a:lnSpc>
                      </a:pPr>
                      <a:r>
                        <a:rPr lang="bg-BG" sz="1600" u="none" strike="noStrike" spc="0">
                          <a:effectLst/>
                        </a:rPr>
                        <a:t>270.00</a:t>
                      </a:r>
                      <a:endParaRPr lang="x-none" sz="160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b"/>
                </a:tc>
                <a:tc>
                  <a:txBody>
                    <a:bodyPr/>
                    <a:lstStyle/>
                    <a:p>
                      <a:pPr algn="ctr">
                        <a:lnSpc>
                          <a:spcPts val="1000"/>
                        </a:lnSpc>
                      </a:pPr>
                      <a:r>
                        <a:rPr lang="bg-BG" sz="1600" u="none" strike="noStrike" spc="0">
                          <a:effectLst/>
                        </a:rPr>
                        <a:t>324.00</a:t>
                      </a:r>
                      <a:endParaRPr lang="x-none" sz="160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b"/>
                </a:tc>
                <a:extLst>
                  <a:ext uri="{0D108BD9-81ED-4DB2-BD59-A6C34878D82A}">
                    <a16:rowId xmlns:a16="http://schemas.microsoft.com/office/drawing/2014/main" xmlns="" val="3037973059"/>
                  </a:ext>
                </a:extLst>
              </a:tr>
              <a:tr h="1294058">
                <a:tc>
                  <a:txBody>
                    <a:bodyPr/>
                    <a:lstStyle/>
                    <a:p>
                      <a:pPr>
                        <a:lnSpc>
                          <a:spcPts val="1000"/>
                        </a:lnSpc>
                      </a:pPr>
                      <a:r>
                        <a:rPr lang="bg-BG" sz="1600" u="none" strike="noStrike" spc="0">
                          <a:effectLst/>
                        </a:rPr>
                        <a:t>Разходи за изготвяне на независима експертна оценка, изготвена от сертифициран енергиен</a:t>
                      </a:r>
                      <a:r>
                        <a:rPr lang="bg-BG" sz="1600">
                          <a:effectLst/>
                        </a:rPr>
                        <a:t> одитор (лица от регистъра по чл.44 ал. 1 от Закона за енергийна ефективност) след приключване на дейностите по изпълнение на СМР</a:t>
                      </a:r>
                      <a:endParaRPr lang="x-none" sz="160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b"/>
                </a:tc>
                <a:tc>
                  <a:txBody>
                    <a:bodyPr/>
                    <a:lstStyle/>
                    <a:p>
                      <a:pPr algn="ctr">
                        <a:lnSpc>
                          <a:spcPts val="950"/>
                        </a:lnSpc>
                      </a:pPr>
                      <a:r>
                        <a:rPr lang="bg-BG" sz="1600" u="none" strike="noStrike" spc="0">
                          <a:effectLst/>
                        </a:rPr>
                        <a:t>Кв.м.</a:t>
                      </a:r>
                      <a:endParaRPr lang="x-none" sz="160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b"/>
                </a:tc>
                <a:tc>
                  <a:txBody>
                    <a:bodyPr/>
                    <a:lstStyle/>
                    <a:p>
                      <a:pPr algn="ctr">
                        <a:lnSpc>
                          <a:spcPts val="1000"/>
                        </a:lnSpc>
                      </a:pPr>
                      <a:r>
                        <a:rPr lang="bg-BG" sz="1600" u="none" strike="noStrike" spc="0">
                          <a:effectLst/>
                        </a:rPr>
                        <a:t>1.00</a:t>
                      </a:r>
                      <a:endParaRPr lang="x-none" sz="160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b"/>
                </a:tc>
                <a:tc>
                  <a:txBody>
                    <a:bodyPr/>
                    <a:lstStyle/>
                    <a:p>
                      <a:pPr algn="ctr">
                        <a:lnSpc>
                          <a:spcPts val="1000"/>
                        </a:lnSpc>
                      </a:pPr>
                      <a:r>
                        <a:rPr lang="bg-BG" sz="1600" u="none" strike="noStrike" spc="0">
                          <a:effectLst/>
                        </a:rPr>
                        <a:t>1.20</a:t>
                      </a:r>
                      <a:endParaRPr lang="x-none" sz="160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b"/>
                </a:tc>
                <a:tc>
                  <a:txBody>
                    <a:bodyPr/>
                    <a:lstStyle/>
                    <a:p>
                      <a:pPr algn="ctr">
                        <a:lnSpc>
                          <a:spcPts val="1000"/>
                        </a:lnSpc>
                      </a:pPr>
                      <a:r>
                        <a:rPr lang="bg-BG" sz="1600" u="none" strike="noStrike" spc="0">
                          <a:effectLst/>
                        </a:rPr>
                        <a:t>1.00</a:t>
                      </a:r>
                      <a:endParaRPr lang="x-none" sz="160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b"/>
                </a:tc>
                <a:tc>
                  <a:txBody>
                    <a:bodyPr/>
                    <a:lstStyle/>
                    <a:p>
                      <a:pPr algn="ctr">
                        <a:lnSpc>
                          <a:spcPts val="1000"/>
                        </a:lnSpc>
                      </a:pPr>
                      <a:r>
                        <a:rPr lang="bg-BG" sz="1600" u="none" strike="noStrike" spc="0">
                          <a:effectLst/>
                        </a:rPr>
                        <a:t>1.20</a:t>
                      </a:r>
                      <a:endParaRPr lang="x-none" sz="160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b"/>
                </a:tc>
                <a:extLst>
                  <a:ext uri="{0D108BD9-81ED-4DB2-BD59-A6C34878D82A}">
                    <a16:rowId xmlns:a16="http://schemas.microsoft.com/office/drawing/2014/main" xmlns="" val="2444834736"/>
                  </a:ext>
                </a:extLst>
              </a:tr>
              <a:tr h="431352">
                <a:tc>
                  <a:txBody>
                    <a:bodyPr/>
                    <a:lstStyle/>
                    <a:p>
                      <a:pPr>
                        <a:lnSpc>
                          <a:spcPts val="1000"/>
                        </a:lnSpc>
                      </a:pPr>
                      <a:r>
                        <a:rPr lang="bg-BG" sz="1600" u="none" strike="noStrike" spc="0">
                          <a:effectLst/>
                        </a:rPr>
                        <a:t>Други (Административни разходи свързани с въвеждане в експлоатация) </a:t>
                      </a:r>
                      <a:endParaRPr lang="x-none" sz="160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b"/>
                </a:tc>
                <a:tc>
                  <a:txBody>
                    <a:bodyPr/>
                    <a:lstStyle/>
                    <a:p>
                      <a:pPr algn="ctr">
                        <a:lnSpc>
                          <a:spcPts val="1000"/>
                        </a:lnSpc>
                      </a:pPr>
                      <a:r>
                        <a:rPr lang="bg-BG" sz="1600" u="none" strike="noStrike" spc="0">
                          <a:effectLst/>
                        </a:rPr>
                        <a:t>Кв.м.</a:t>
                      </a:r>
                      <a:endParaRPr lang="x-none" sz="160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b"/>
                </a:tc>
                <a:tc>
                  <a:txBody>
                    <a:bodyPr/>
                    <a:lstStyle/>
                    <a:p>
                      <a:pPr algn="ctr">
                        <a:lnSpc>
                          <a:spcPts val="1000"/>
                        </a:lnSpc>
                      </a:pPr>
                      <a:r>
                        <a:rPr lang="bg-BG" sz="1600" u="none" strike="noStrike" spc="0">
                          <a:effectLst/>
                        </a:rPr>
                        <a:t>0.60</a:t>
                      </a:r>
                      <a:endParaRPr lang="x-none" sz="160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b"/>
                </a:tc>
                <a:tc>
                  <a:txBody>
                    <a:bodyPr/>
                    <a:lstStyle/>
                    <a:p>
                      <a:pPr algn="ctr">
                        <a:lnSpc>
                          <a:spcPts val="1000"/>
                        </a:lnSpc>
                      </a:pPr>
                      <a:r>
                        <a:rPr lang="bg-BG" sz="1600" u="none" strike="noStrike" spc="0">
                          <a:effectLst/>
                        </a:rPr>
                        <a:t>0.72</a:t>
                      </a:r>
                      <a:endParaRPr lang="x-none" sz="160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b"/>
                </a:tc>
                <a:tc>
                  <a:txBody>
                    <a:bodyPr/>
                    <a:lstStyle/>
                    <a:p>
                      <a:pPr algn="ctr">
                        <a:lnSpc>
                          <a:spcPts val="1000"/>
                        </a:lnSpc>
                      </a:pPr>
                      <a:r>
                        <a:rPr lang="bg-BG" sz="1600" u="none" strike="noStrike" spc="0">
                          <a:effectLst/>
                        </a:rPr>
                        <a:t>0.60</a:t>
                      </a:r>
                      <a:endParaRPr lang="x-none" sz="160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b"/>
                </a:tc>
                <a:tc>
                  <a:txBody>
                    <a:bodyPr/>
                    <a:lstStyle/>
                    <a:p>
                      <a:pPr algn="ctr">
                        <a:lnSpc>
                          <a:spcPts val="1000"/>
                        </a:lnSpc>
                      </a:pPr>
                      <a:r>
                        <a:rPr lang="bg-BG" sz="1600" u="none" strike="noStrike" spc="0">
                          <a:effectLst/>
                        </a:rPr>
                        <a:t>0.72</a:t>
                      </a:r>
                      <a:endParaRPr lang="x-none" sz="160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b"/>
                </a:tc>
                <a:extLst>
                  <a:ext uri="{0D108BD9-81ED-4DB2-BD59-A6C34878D82A}">
                    <a16:rowId xmlns:a16="http://schemas.microsoft.com/office/drawing/2014/main" xmlns="" val="2376601616"/>
                  </a:ext>
                </a:extLst>
              </a:tr>
              <a:tr h="215326">
                <a:tc>
                  <a:txBody>
                    <a:bodyPr/>
                    <a:lstStyle/>
                    <a:p>
                      <a:pPr>
                        <a:lnSpc>
                          <a:spcPts val="1000"/>
                        </a:lnSpc>
                      </a:pPr>
                      <a:r>
                        <a:rPr lang="bg-BG" sz="1600" u="none" strike="noStrike" spc="0">
                          <a:effectLst/>
                        </a:rPr>
                        <a:t>Общо:</a:t>
                      </a:r>
                      <a:endParaRPr lang="x-none" sz="160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b"/>
                </a:tc>
                <a:tc>
                  <a:txBody>
                    <a:bodyPr/>
                    <a:lstStyle/>
                    <a:p>
                      <a:r>
                        <a:rPr lang="bg-BG" sz="1600">
                          <a:effectLst/>
                        </a:rPr>
                        <a:t> </a:t>
                      </a:r>
                      <a:endParaRPr lang="x-none" sz="160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tc>
                <a:tc>
                  <a:txBody>
                    <a:bodyPr/>
                    <a:lstStyle/>
                    <a:p>
                      <a:pPr algn="ctr">
                        <a:lnSpc>
                          <a:spcPts val="1000"/>
                        </a:lnSpc>
                      </a:pPr>
                      <a:r>
                        <a:rPr lang="bg-BG" sz="1600" u="none" strike="noStrike" spc="0">
                          <a:effectLst/>
                        </a:rPr>
                        <a:t>270.00</a:t>
                      </a:r>
                      <a:endParaRPr lang="x-none" sz="160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b"/>
                </a:tc>
                <a:tc>
                  <a:txBody>
                    <a:bodyPr/>
                    <a:lstStyle/>
                    <a:p>
                      <a:pPr algn="ctr">
                        <a:lnSpc>
                          <a:spcPts val="1000"/>
                        </a:lnSpc>
                      </a:pPr>
                      <a:r>
                        <a:rPr lang="bg-BG" sz="1600" u="none" strike="noStrike" spc="0">
                          <a:effectLst/>
                        </a:rPr>
                        <a:t>324.00</a:t>
                      </a:r>
                      <a:endParaRPr lang="x-none" sz="160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b"/>
                </a:tc>
                <a:tc>
                  <a:txBody>
                    <a:bodyPr/>
                    <a:lstStyle/>
                    <a:p>
                      <a:pPr algn="ctr">
                        <a:lnSpc>
                          <a:spcPts val="1000"/>
                        </a:lnSpc>
                      </a:pPr>
                      <a:r>
                        <a:rPr lang="bg-BG" sz="1600" u="none" strike="noStrike" spc="0">
                          <a:effectLst/>
                        </a:rPr>
                        <a:t>290.00</a:t>
                      </a:r>
                      <a:endParaRPr lang="x-none" sz="160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b"/>
                </a:tc>
                <a:tc>
                  <a:txBody>
                    <a:bodyPr/>
                    <a:lstStyle/>
                    <a:p>
                      <a:pPr algn="ctr">
                        <a:lnSpc>
                          <a:spcPts val="1000"/>
                        </a:lnSpc>
                      </a:pPr>
                      <a:r>
                        <a:rPr lang="bg-BG" sz="1600" u="none" strike="noStrike" spc="0" dirty="0">
                          <a:effectLst/>
                        </a:rPr>
                        <a:t>348.00</a:t>
                      </a:r>
                      <a:endParaRPr lang="x-non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518" marR="4518" marT="0" marB="0" anchor="b"/>
                </a:tc>
                <a:extLst>
                  <a:ext uri="{0D108BD9-81ED-4DB2-BD59-A6C34878D82A}">
                    <a16:rowId xmlns:a16="http://schemas.microsoft.com/office/drawing/2014/main" xmlns="" val="2066857555"/>
                  </a:ext>
                </a:extLst>
              </a:tr>
            </a:tbl>
          </a:graphicData>
        </a:graphic>
      </p:graphicFrame>
    </p:spTree>
    <p:extLst>
      <p:ext uri="{BB962C8B-B14F-4D97-AF65-F5344CB8AC3E}">
        <p14:creationId xmlns:p14="http://schemas.microsoft.com/office/powerpoint/2010/main" val="32767664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E39BF5-BA03-0249-8E2C-81EB91BF7DDF}"/>
              </a:ext>
            </a:extLst>
          </p:cNvPr>
          <p:cNvSpPr>
            <a:spLocks noGrp="1"/>
          </p:cNvSpPr>
          <p:nvPr>
            <p:ph type="title"/>
          </p:nvPr>
        </p:nvSpPr>
        <p:spPr/>
        <p:txBody>
          <a:bodyPr/>
          <a:lstStyle/>
          <a:p>
            <a:r>
              <a:rPr lang="bg-BG" dirty="0"/>
              <a:t>Непреки допустими разходи </a:t>
            </a:r>
            <a:endParaRPr lang="x-none" dirty="0"/>
          </a:p>
        </p:txBody>
      </p:sp>
      <p:sp>
        <p:nvSpPr>
          <p:cNvPr id="3" name="Content Placeholder 2">
            <a:extLst>
              <a:ext uri="{FF2B5EF4-FFF2-40B4-BE49-F238E27FC236}">
                <a16:creationId xmlns:a16="http://schemas.microsoft.com/office/drawing/2014/main" xmlns="" id="{6F08834A-9110-9D4D-BE03-249251F956A0}"/>
              </a:ext>
            </a:extLst>
          </p:cNvPr>
          <p:cNvSpPr>
            <a:spLocks noGrp="1"/>
          </p:cNvSpPr>
          <p:nvPr>
            <p:ph idx="1"/>
          </p:nvPr>
        </p:nvSpPr>
        <p:spPr/>
        <p:txBody>
          <a:bodyPr>
            <a:normAutofit lnSpcReduction="10000"/>
          </a:bodyPr>
          <a:lstStyle/>
          <a:p>
            <a:r>
              <a:rPr lang="bg-BG" dirty="0"/>
              <a:t>разходи за организация и управление и за публичност/видимост – в размер до 2% от преките допустими разходи без ДДС, включени в предложението за ПИИ:</a:t>
            </a:r>
          </a:p>
          <a:p>
            <a:r>
              <a:rPr lang="bg-BG" dirty="0"/>
              <a:t>разходи за възнаграждения на персонала по администриране на предложението, включително дължимите осигурителни вноски; и</a:t>
            </a:r>
          </a:p>
          <a:p>
            <a:r>
              <a:rPr lang="bg-BG" dirty="0"/>
              <a:t>разходи за публичност и информация.</a:t>
            </a:r>
          </a:p>
          <a:p>
            <a:pPr marL="0" indent="0">
              <a:buNone/>
            </a:pPr>
            <a:endParaRPr lang="bg-BG" dirty="0"/>
          </a:p>
          <a:p>
            <a:pPr marL="0" indent="0">
              <a:buNone/>
            </a:pPr>
            <a:r>
              <a:rPr lang="bg-BG" dirty="0"/>
              <a:t>Непреките разходи ще се възстановяват на водещия партньор след представяне на заповед за определяне на екип за изпълнение на ПИИ. </a:t>
            </a:r>
          </a:p>
          <a:p>
            <a:endParaRPr lang="x-none" dirty="0"/>
          </a:p>
        </p:txBody>
      </p:sp>
    </p:spTree>
    <p:extLst>
      <p:ext uri="{BB962C8B-B14F-4D97-AF65-F5344CB8AC3E}">
        <p14:creationId xmlns:p14="http://schemas.microsoft.com/office/powerpoint/2010/main" val="1403579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B829C6-3A31-EA44-8672-627FE4EB3300}"/>
              </a:ext>
            </a:extLst>
          </p:cNvPr>
          <p:cNvSpPr>
            <a:spLocks noGrp="1"/>
          </p:cNvSpPr>
          <p:nvPr>
            <p:ph type="title"/>
          </p:nvPr>
        </p:nvSpPr>
        <p:spPr>
          <a:xfrm>
            <a:off x="838200" y="365125"/>
            <a:ext cx="10515600" cy="237041"/>
          </a:xfrm>
        </p:spPr>
        <p:txBody>
          <a:bodyPr>
            <a:normAutofit fontScale="90000"/>
          </a:bodyPr>
          <a:lstStyle/>
          <a:p>
            <a:r>
              <a:rPr lang="bg-BG" sz="1300" dirty="0"/>
              <a:t>КРИТЕРИИ ЗА ОЦЕНЯВАНЕ НА ПРЕДЛОЖЕНИЯ ЗА ИЗПЪЛНЕНИЕ НА ИНВЕСТИЦИЯ</a:t>
            </a:r>
            <a:endParaRPr lang="x-none" dirty="0"/>
          </a:p>
        </p:txBody>
      </p:sp>
      <p:graphicFrame>
        <p:nvGraphicFramePr>
          <p:cNvPr id="7" name="Table 6">
            <a:extLst>
              <a:ext uri="{FF2B5EF4-FFF2-40B4-BE49-F238E27FC236}">
                <a16:creationId xmlns:a16="http://schemas.microsoft.com/office/drawing/2014/main" xmlns="" id="{49777704-D60C-FC40-A215-73BF8AA7752B}"/>
              </a:ext>
            </a:extLst>
          </p:cNvPr>
          <p:cNvGraphicFramePr>
            <a:graphicFrameLocks noGrp="1"/>
          </p:cNvGraphicFramePr>
          <p:nvPr>
            <p:extLst>
              <p:ext uri="{D42A27DB-BD31-4B8C-83A1-F6EECF244321}">
                <p14:modId xmlns:p14="http://schemas.microsoft.com/office/powerpoint/2010/main" val="181989561"/>
              </p:ext>
            </p:extLst>
          </p:nvPr>
        </p:nvGraphicFramePr>
        <p:xfrm>
          <a:off x="0" y="533988"/>
          <a:ext cx="12113941" cy="5958887"/>
        </p:xfrm>
        <a:graphic>
          <a:graphicData uri="http://schemas.openxmlformats.org/drawingml/2006/table">
            <a:tbl>
              <a:tblPr firstRow="1" firstCol="1" bandRow="1">
                <a:tableStyleId>{5C22544A-7EE6-4342-B048-85BDC9FD1C3A}</a:tableStyleId>
              </a:tblPr>
              <a:tblGrid>
                <a:gridCol w="566930">
                  <a:extLst>
                    <a:ext uri="{9D8B030D-6E8A-4147-A177-3AD203B41FA5}">
                      <a16:colId xmlns:a16="http://schemas.microsoft.com/office/drawing/2014/main" xmlns="" val="1829185614"/>
                    </a:ext>
                  </a:extLst>
                </a:gridCol>
                <a:gridCol w="9240515">
                  <a:extLst>
                    <a:ext uri="{9D8B030D-6E8A-4147-A177-3AD203B41FA5}">
                      <a16:colId xmlns:a16="http://schemas.microsoft.com/office/drawing/2014/main" xmlns="" val="2810230559"/>
                    </a:ext>
                  </a:extLst>
                </a:gridCol>
                <a:gridCol w="671112">
                  <a:extLst>
                    <a:ext uri="{9D8B030D-6E8A-4147-A177-3AD203B41FA5}">
                      <a16:colId xmlns:a16="http://schemas.microsoft.com/office/drawing/2014/main" xmlns="" val="3336428893"/>
                    </a:ext>
                  </a:extLst>
                </a:gridCol>
                <a:gridCol w="809213">
                  <a:extLst>
                    <a:ext uri="{9D8B030D-6E8A-4147-A177-3AD203B41FA5}">
                      <a16:colId xmlns:a16="http://schemas.microsoft.com/office/drawing/2014/main" xmlns="" val="2889463956"/>
                    </a:ext>
                  </a:extLst>
                </a:gridCol>
                <a:gridCol w="826171">
                  <a:extLst>
                    <a:ext uri="{9D8B030D-6E8A-4147-A177-3AD203B41FA5}">
                      <a16:colId xmlns:a16="http://schemas.microsoft.com/office/drawing/2014/main" xmlns="" val="1682193758"/>
                    </a:ext>
                  </a:extLst>
                </a:gridCol>
              </a:tblGrid>
              <a:tr h="150170">
                <a:tc>
                  <a:txBody>
                    <a:bodyPr/>
                    <a:lstStyle/>
                    <a:p>
                      <a:pPr algn="just">
                        <a:spcBef>
                          <a:spcPts val="600"/>
                        </a:spcBef>
                        <a:spcAft>
                          <a:spcPts val="1200"/>
                        </a:spcAft>
                      </a:pPr>
                      <a:r>
                        <a:rPr lang="bg-BG" sz="1200">
                          <a:effectLst/>
                        </a:rPr>
                        <a:t>№</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r>
                        <a:rPr lang="bg-BG" sz="1200" dirty="0">
                          <a:effectLst/>
                        </a:rPr>
                        <a:t>Критерии за оценка </a:t>
                      </a:r>
                      <a:endParaRPr lang="x-non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r>
                        <a:rPr lang="bg-BG" sz="1200">
                          <a:effectLst/>
                        </a:rPr>
                        <a:t>Да</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r>
                        <a:rPr lang="bg-BG" sz="1200">
                          <a:effectLst/>
                        </a:rPr>
                        <a:t>Не</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r>
                        <a:rPr lang="bg-BG" sz="1200">
                          <a:effectLst/>
                        </a:rPr>
                        <a:t>Н/П</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extLst>
                  <a:ext uri="{0D108BD9-81ED-4DB2-BD59-A6C34878D82A}">
                    <a16:rowId xmlns:a16="http://schemas.microsoft.com/office/drawing/2014/main" xmlns="" val="2105453477"/>
                  </a:ext>
                </a:extLst>
              </a:tr>
              <a:tr h="150170">
                <a:tc>
                  <a:txBody>
                    <a:bodyPr/>
                    <a:lstStyle/>
                    <a:p>
                      <a:pPr algn="just">
                        <a:spcBef>
                          <a:spcPts val="600"/>
                        </a:spcBef>
                        <a:spcAft>
                          <a:spcPts val="12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r>
                        <a:rPr lang="bg-BG" sz="1200">
                          <a:effectLst/>
                        </a:rPr>
                        <a:t>Критерии за административна допустимост</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extLst>
                  <a:ext uri="{0D108BD9-81ED-4DB2-BD59-A6C34878D82A}">
                    <a16:rowId xmlns:a16="http://schemas.microsoft.com/office/drawing/2014/main" xmlns="" val="2790540045"/>
                  </a:ext>
                </a:extLst>
              </a:tr>
              <a:tr h="603556">
                <a:tc>
                  <a:txBody>
                    <a:bodyPr/>
                    <a:lstStyle/>
                    <a:p>
                      <a:pPr marL="342900" lvl="0" indent="-342900" algn="just">
                        <a:spcBef>
                          <a:spcPts val="600"/>
                        </a:spcBef>
                        <a:spcAft>
                          <a:spcPts val="1200"/>
                        </a:spcAft>
                        <a:buFont typeface="+mj-lt"/>
                        <a:buAutoNum type="arabicPeriod"/>
                        <a:tabLst>
                          <a:tab pos="228600" algn="l"/>
                        </a:tabLs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600"/>
                        </a:spcAft>
                      </a:pPr>
                      <a:r>
                        <a:rPr lang="bg-BG" sz="1200" dirty="0">
                          <a:effectLst/>
                        </a:rPr>
                        <a:t>Предложението е подадено в рамките на крайния срок, съгласно Насоките за кандидатстване</a:t>
                      </a:r>
                      <a:endParaRPr lang="x-none" sz="1200" dirty="0">
                        <a:effectLst/>
                      </a:endParaRPr>
                    </a:p>
                    <a:p>
                      <a:pPr algn="just">
                        <a:spcBef>
                          <a:spcPts val="600"/>
                        </a:spcBef>
                        <a:spcAft>
                          <a:spcPts val="1200"/>
                        </a:spcAft>
                      </a:pPr>
                      <a:r>
                        <a:rPr lang="bg-BG" sz="1200" dirty="0">
                          <a:effectLst/>
                        </a:rPr>
                        <a:t>В случай че посоченото изискване не е спазено, предложението се отхвърля без да се проверява съответствие със следващите критерии за оценка!</a:t>
                      </a:r>
                      <a:endParaRPr lang="x-non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extLst>
                  <a:ext uri="{0D108BD9-81ED-4DB2-BD59-A6C34878D82A}">
                    <a16:rowId xmlns:a16="http://schemas.microsoft.com/office/drawing/2014/main" xmlns="" val="1161572330"/>
                  </a:ext>
                </a:extLst>
              </a:tr>
              <a:tr h="207293">
                <a:tc>
                  <a:txBody>
                    <a:bodyPr/>
                    <a:lstStyle/>
                    <a:p>
                      <a:pPr marL="342900" lvl="0" indent="-342900" algn="just">
                        <a:spcBef>
                          <a:spcPts val="600"/>
                        </a:spcBef>
                        <a:spcAft>
                          <a:spcPts val="1200"/>
                        </a:spcAft>
                        <a:buFont typeface="+mj-lt"/>
                        <a:buAutoNum type="arabicPeriod"/>
                        <a:tabLst>
                          <a:tab pos="228600" algn="l"/>
                        </a:tabLst>
                      </a:pPr>
                      <a:r>
                        <a:rPr lang="bg-BG" sz="1200" dirty="0">
                          <a:effectLst/>
                        </a:rPr>
                        <a:t> </a:t>
                      </a:r>
                      <a:endParaRPr lang="x-non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r>
                        <a:rPr lang="bg-BG" sz="1200">
                          <a:effectLst/>
                        </a:rPr>
                        <a:t>Предложението е подадено в партньорство с община – водещ партньор, представляващо кандидата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extLst>
                  <a:ext uri="{0D108BD9-81ED-4DB2-BD59-A6C34878D82A}">
                    <a16:rowId xmlns:a16="http://schemas.microsoft.com/office/drawing/2014/main" xmlns="" val="2187777837"/>
                  </a:ext>
                </a:extLst>
              </a:tr>
              <a:tr h="310400">
                <a:tc>
                  <a:txBody>
                    <a:bodyPr/>
                    <a:lstStyle/>
                    <a:p>
                      <a:pPr marL="342900" lvl="0" indent="-342900" algn="just">
                        <a:spcBef>
                          <a:spcPts val="600"/>
                        </a:spcBef>
                        <a:spcAft>
                          <a:spcPts val="1200"/>
                        </a:spcAft>
                        <a:buFont typeface="+mj-lt"/>
                        <a:buAutoNum type="arabicPeriod"/>
                        <a:tabLst>
                          <a:tab pos="228600" algn="l"/>
                        </a:tabLs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r>
                        <a:rPr lang="bg-BG" sz="1200">
                          <a:effectLst/>
                        </a:rPr>
                        <a:t>Предложението е подадено от оправомощено за целите на подаване на предложението лице и е приложено пълномощно/заповед за упълномощаване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extLst>
                  <a:ext uri="{0D108BD9-81ED-4DB2-BD59-A6C34878D82A}">
                    <a16:rowId xmlns:a16="http://schemas.microsoft.com/office/drawing/2014/main" xmlns="" val="1905198189"/>
                  </a:ext>
                </a:extLst>
              </a:tr>
              <a:tr h="495632">
                <a:tc>
                  <a:txBody>
                    <a:bodyPr/>
                    <a:lstStyle/>
                    <a:p>
                      <a:pPr marL="342900" lvl="0" indent="-342900" algn="just">
                        <a:spcBef>
                          <a:spcPts val="600"/>
                        </a:spcBef>
                        <a:spcAft>
                          <a:spcPts val="1200"/>
                        </a:spcAft>
                        <a:buFont typeface="+mj-lt"/>
                        <a:buAutoNum type="arabicPeriod"/>
                        <a:tabLst>
                          <a:tab pos="228600" algn="l"/>
                        </a:tabLs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r>
                        <a:rPr lang="bg-BG" sz="1200" dirty="0">
                          <a:effectLst/>
                        </a:rPr>
                        <a:t>Всички приложими полета на формуляра за кандидатстване са попълнени с </a:t>
                      </a:r>
                      <a:r>
                        <a:rPr lang="bg-BG" sz="1200" dirty="0" err="1">
                          <a:effectLst/>
                        </a:rPr>
                        <a:t>относимата</a:t>
                      </a:r>
                      <a:r>
                        <a:rPr lang="bg-BG" sz="1200" dirty="0">
                          <a:effectLst/>
                        </a:rPr>
                        <a:t> информация за целите на оценката</a:t>
                      </a:r>
                      <a:endParaRPr lang="x-none" sz="1200" dirty="0">
                        <a:effectLst/>
                      </a:endParaRPr>
                    </a:p>
                    <a:p>
                      <a:pPr algn="just">
                        <a:spcBef>
                          <a:spcPts val="600"/>
                        </a:spcBef>
                        <a:spcAft>
                          <a:spcPts val="1200"/>
                        </a:spcAft>
                      </a:pPr>
                      <a:r>
                        <a:rPr lang="bg-BG" sz="1200" dirty="0">
                          <a:effectLst/>
                        </a:rPr>
                        <a:t>Не е установено двойно финансиране за дейностите, включени в ПИИ</a:t>
                      </a:r>
                      <a:endParaRPr lang="x-non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extLst>
                  <a:ext uri="{0D108BD9-81ED-4DB2-BD59-A6C34878D82A}">
                    <a16:rowId xmlns:a16="http://schemas.microsoft.com/office/drawing/2014/main" xmlns="" val="2793759826"/>
                  </a:ext>
                </a:extLst>
              </a:tr>
              <a:tr h="310400">
                <a:tc>
                  <a:txBody>
                    <a:bodyPr/>
                    <a:lstStyle/>
                    <a:p>
                      <a:pPr marL="342900" lvl="0" indent="-342900" algn="just">
                        <a:spcBef>
                          <a:spcPts val="600"/>
                        </a:spcBef>
                        <a:spcAft>
                          <a:spcPts val="1200"/>
                        </a:spcAft>
                        <a:buFont typeface="+mj-lt"/>
                        <a:buAutoNum type="arabicPeriod"/>
                        <a:tabLst>
                          <a:tab pos="228600" algn="l"/>
                        </a:tabLs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r>
                        <a:rPr lang="bg-BG" sz="1200">
                          <a:effectLst/>
                        </a:rPr>
                        <a:t>Представено е протокол с решение за създаване на СС и протокол на общото събрание на етажната собственост с решение за одобряване на кандидатстването по настоящата процедура</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extLst>
                  <a:ext uri="{0D108BD9-81ED-4DB2-BD59-A6C34878D82A}">
                    <a16:rowId xmlns:a16="http://schemas.microsoft.com/office/drawing/2014/main" xmlns="" val="3559972194"/>
                  </a:ext>
                </a:extLst>
              </a:tr>
              <a:tr h="206934">
                <a:tc>
                  <a:txBody>
                    <a:bodyPr/>
                    <a:lstStyle/>
                    <a:p>
                      <a:pPr marL="342900" lvl="0" indent="-342900" algn="just">
                        <a:spcBef>
                          <a:spcPts val="600"/>
                        </a:spcBef>
                        <a:spcAft>
                          <a:spcPts val="1200"/>
                        </a:spcAft>
                        <a:buFont typeface="+mj-lt"/>
                        <a:buAutoNum type="arabicPeriod"/>
                        <a:tabLst>
                          <a:tab pos="228600" algn="l"/>
                        </a:tabLs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r>
                        <a:rPr lang="bg-BG" sz="1200">
                          <a:effectLst/>
                        </a:rPr>
                        <a:t>Приложен е документ за регистрация на СС в съответствие с изискванията по процедурата, съгласно Насоките за кандидатстване</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extLst>
                  <a:ext uri="{0D108BD9-81ED-4DB2-BD59-A6C34878D82A}">
                    <a16:rowId xmlns:a16="http://schemas.microsoft.com/office/drawing/2014/main" xmlns="" val="1958664456"/>
                  </a:ext>
                </a:extLst>
              </a:tr>
              <a:tr h="870845">
                <a:tc>
                  <a:txBody>
                    <a:bodyPr/>
                    <a:lstStyle/>
                    <a:p>
                      <a:pPr marL="342900" lvl="0" indent="-342900" algn="just">
                        <a:spcBef>
                          <a:spcPts val="600"/>
                        </a:spcBef>
                        <a:spcAft>
                          <a:spcPts val="1200"/>
                        </a:spcAft>
                        <a:buFont typeface="+mj-lt"/>
                        <a:buAutoNum type="arabicPeriod"/>
                        <a:tabLst>
                          <a:tab pos="228600" algn="l"/>
                        </a:tabLs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300"/>
                        </a:spcBef>
                        <a:spcAft>
                          <a:spcPts val="300"/>
                        </a:spcAft>
                      </a:pPr>
                      <a:r>
                        <a:rPr lang="bg-BG" sz="1200">
                          <a:effectLst/>
                        </a:rPr>
                        <a:t>Представено е обследване за енергийна ефективност и валиден сертификат за енергийни характеристики на сграда в експлоатация с предписан пакет от енергоспестяващи мерки за постигане на най-малко клас на енергопотребление „В“ и постигане на минимум 30% спестяване на първична енергия, изготвени по реда на актуалната към момента на кандидатстване наредба по чл. 48 от ЗЕЕ</a:t>
                      </a:r>
                      <a:endParaRPr lang="x-none" sz="1200">
                        <a:effectLst/>
                      </a:endParaRPr>
                    </a:p>
                    <a:p>
                      <a:pPr algn="just">
                        <a:spcBef>
                          <a:spcPts val="300"/>
                        </a:spcBef>
                        <a:spcAft>
                          <a:spcPts val="3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extLst>
                  <a:ext uri="{0D108BD9-81ED-4DB2-BD59-A6C34878D82A}">
                    <a16:rowId xmlns:a16="http://schemas.microsoft.com/office/drawing/2014/main" xmlns="" val="3782525754"/>
                  </a:ext>
                </a:extLst>
              </a:tr>
              <a:tr h="517334">
                <a:tc>
                  <a:txBody>
                    <a:bodyPr/>
                    <a:lstStyle/>
                    <a:p>
                      <a:pPr marL="342900" lvl="0" indent="-342900" algn="just">
                        <a:spcBef>
                          <a:spcPts val="600"/>
                        </a:spcBef>
                        <a:spcAft>
                          <a:spcPts val="1200"/>
                        </a:spcAft>
                        <a:buFont typeface="+mj-lt"/>
                        <a:buAutoNum type="arabicPeriod"/>
                        <a:tabLst>
                          <a:tab pos="228600" algn="l"/>
                        </a:tabLs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r>
                        <a:rPr lang="bg-BG" sz="1200" dirty="0">
                          <a:effectLst/>
                        </a:rPr>
                        <a:t>Представено е обследване за установяване на техническите характеристики, свързани с удовлетворяване на изискванията по чл. 169, ал. 1 и ал. 3 от ЗУТ и Технически паспорт в съответствие с изискванията, определени в глава трета на Наредба № 5 от 2006 г. за техническите паспорти на строежите</a:t>
                      </a:r>
                      <a:endParaRPr lang="x-non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extLst>
                  <a:ext uri="{0D108BD9-81ED-4DB2-BD59-A6C34878D82A}">
                    <a16:rowId xmlns:a16="http://schemas.microsoft.com/office/drawing/2014/main" xmlns="" val="185351990"/>
                  </a:ext>
                </a:extLst>
              </a:tr>
              <a:tr h="931201">
                <a:tc>
                  <a:txBody>
                    <a:bodyPr/>
                    <a:lstStyle/>
                    <a:p>
                      <a:pPr marL="342900" lvl="0" indent="-342900" algn="just">
                        <a:spcBef>
                          <a:spcPts val="600"/>
                        </a:spcBef>
                        <a:spcAft>
                          <a:spcPts val="1200"/>
                        </a:spcAft>
                        <a:buFont typeface="+mj-lt"/>
                        <a:buAutoNum type="arabicPeriod"/>
                        <a:tabLst>
                          <a:tab pos="228600" algn="l"/>
                        </a:tabLs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r>
                        <a:rPr lang="bg-BG" sz="1200">
                          <a:effectLst/>
                        </a:rPr>
                        <a:t>Съгласно представеното техническо обследване на сградата, извършено в съответствие с глава трета от Наредба 5 от 28 декември 2006 г. за техническите паспорти на строежите, е установено, че сградата отговаря на съществените изисквания към строежите съгласно чл. 169, ал. 1, т. 1 от ЗУТ и е получила положителна оценка за сеизмична осигуреност, независимо дали е осигурена или неосигурена на сеизмични въздействия, в съответствие с Наредба № РД-02-20-2 от 27 януари 2012 г. за проектиране на сгради и съоръжения в земетръсни райони.</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extLst>
                  <a:ext uri="{0D108BD9-81ED-4DB2-BD59-A6C34878D82A}">
                    <a16:rowId xmlns:a16="http://schemas.microsoft.com/office/drawing/2014/main" xmlns="" val="3139184325"/>
                  </a:ext>
                </a:extLst>
              </a:tr>
              <a:tr h="495632">
                <a:tc>
                  <a:txBody>
                    <a:bodyPr/>
                    <a:lstStyle/>
                    <a:p>
                      <a:pPr marL="342900" lvl="0" indent="-342900" algn="just">
                        <a:spcBef>
                          <a:spcPts val="600"/>
                        </a:spcBef>
                        <a:spcAft>
                          <a:spcPts val="1200"/>
                        </a:spcAft>
                        <a:buFont typeface="+mj-lt"/>
                        <a:buAutoNum type="arabicPeriod"/>
                        <a:tabLst>
                          <a:tab pos="228600" algn="l"/>
                        </a:tabLs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r>
                        <a:rPr lang="bg-BG" sz="1200">
                          <a:effectLst/>
                        </a:rPr>
                        <a:t>Представена e Обобщена КСС по окрупнени показатели  </a:t>
                      </a:r>
                      <a:endParaRPr lang="x-none" sz="1200">
                        <a:effectLst/>
                      </a:endParaRPr>
                    </a:p>
                    <a:p>
                      <a:pPr marL="457200" algn="just"/>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r>
                        <a:rPr lang="bg-BG" sz="1200">
                          <a:effectLst/>
                        </a:rPr>
                        <a:t> </a:t>
                      </a:r>
                      <a:endParaRPr lang="x-none" sz="1200">
                        <a:effectLst/>
                      </a:endParaRPr>
                    </a:p>
                    <a:p>
                      <a:pPr algn="just">
                        <a:spcBef>
                          <a:spcPts val="600"/>
                        </a:spcBef>
                        <a:spcAft>
                          <a:spcPts val="12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extLst>
                  <a:ext uri="{0D108BD9-81ED-4DB2-BD59-A6C34878D82A}">
                    <a16:rowId xmlns:a16="http://schemas.microsoft.com/office/drawing/2014/main" xmlns="" val="2531807948"/>
                  </a:ext>
                </a:extLst>
              </a:tr>
              <a:tr h="206934">
                <a:tc>
                  <a:txBody>
                    <a:bodyPr/>
                    <a:lstStyle/>
                    <a:p>
                      <a:pPr marL="342900" lvl="0" indent="-342900" algn="just">
                        <a:spcBef>
                          <a:spcPts val="600"/>
                        </a:spcBef>
                        <a:spcAft>
                          <a:spcPts val="1200"/>
                        </a:spcAft>
                        <a:buFont typeface="+mj-lt"/>
                        <a:buAutoNum type="arabicPeriod"/>
                        <a:tabLst>
                          <a:tab pos="228600" algn="l"/>
                        </a:tabLs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r>
                        <a:rPr lang="bg-BG" sz="1200" dirty="0">
                          <a:effectLst/>
                        </a:rPr>
                        <a:t>Приложено е партньорско споразумение между общинската администрация и сдружението на собствениците</a:t>
                      </a:r>
                      <a:endParaRPr lang="x-non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tc>
                  <a:txBody>
                    <a:bodyPr/>
                    <a:lstStyle/>
                    <a:p>
                      <a:pPr algn="just">
                        <a:spcBef>
                          <a:spcPts val="600"/>
                        </a:spcBef>
                        <a:spcAft>
                          <a:spcPts val="1200"/>
                        </a:spcAft>
                      </a:pPr>
                      <a:r>
                        <a:rPr lang="bg-BG" sz="1200" dirty="0">
                          <a:effectLst/>
                        </a:rPr>
                        <a:t> </a:t>
                      </a:r>
                      <a:endParaRPr lang="x-non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212" marR="32212" marT="0" marB="0"/>
                </a:tc>
                <a:extLst>
                  <a:ext uri="{0D108BD9-81ED-4DB2-BD59-A6C34878D82A}">
                    <a16:rowId xmlns:a16="http://schemas.microsoft.com/office/drawing/2014/main" xmlns="" val="2688874062"/>
                  </a:ext>
                </a:extLst>
              </a:tr>
            </a:tbl>
          </a:graphicData>
        </a:graphic>
      </p:graphicFrame>
    </p:spTree>
    <p:extLst>
      <p:ext uri="{BB962C8B-B14F-4D97-AF65-F5344CB8AC3E}">
        <p14:creationId xmlns:p14="http://schemas.microsoft.com/office/powerpoint/2010/main" val="8353142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7C581D-3CAA-7647-9035-13CC919FB607}"/>
              </a:ext>
            </a:extLst>
          </p:cNvPr>
          <p:cNvSpPr>
            <a:spLocks noGrp="1"/>
          </p:cNvSpPr>
          <p:nvPr>
            <p:ph type="title"/>
          </p:nvPr>
        </p:nvSpPr>
        <p:spPr>
          <a:xfrm>
            <a:off x="838200" y="365126"/>
            <a:ext cx="10515600" cy="315912"/>
          </a:xfrm>
        </p:spPr>
        <p:txBody>
          <a:bodyPr>
            <a:normAutofit/>
          </a:bodyPr>
          <a:lstStyle/>
          <a:p>
            <a:r>
              <a:rPr lang="bg-BG" sz="1200" dirty="0"/>
              <a:t>КРИТЕРИИ ЗА ОЦЕНЯВАНЕ НА ПРЕДЛОЖЕНИЯ ЗА ИЗПЪЛНЕНИЕ НА ИНВЕСТИЦИЯ</a:t>
            </a:r>
            <a:endParaRPr lang="x-none" sz="1200" dirty="0"/>
          </a:p>
        </p:txBody>
      </p:sp>
      <p:graphicFrame>
        <p:nvGraphicFramePr>
          <p:cNvPr id="4" name="Table 3">
            <a:extLst>
              <a:ext uri="{FF2B5EF4-FFF2-40B4-BE49-F238E27FC236}">
                <a16:creationId xmlns:a16="http://schemas.microsoft.com/office/drawing/2014/main" xmlns="" id="{8AA70203-E1BD-2347-A08C-3C9AC7BA659E}"/>
              </a:ext>
            </a:extLst>
          </p:cNvPr>
          <p:cNvGraphicFramePr>
            <a:graphicFrameLocks noGrp="1"/>
          </p:cNvGraphicFramePr>
          <p:nvPr>
            <p:extLst>
              <p:ext uri="{D42A27DB-BD31-4B8C-83A1-F6EECF244321}">
                <p14:modId xmlns:p14="http://schemas.microsoft.com/office/powerpoint/2010/main" val="3905553891"/>
              </p:ext>
            </p:extLst>
          </p:nvPr>
        </p:nvGraphicFramePr>
        <p:xfrm>
          <a:off x="0" y="814039"/>
          <a:ext cx="12192000" cy="6043961"/>
        </p:xfrm>
        <a:graphic>
          <a:graphicData uri="http://schemas.openxmlformats.org/drawingml/2006/table">
            <a:tbl>
              <a:tblPr firstRow="1" firstCol="1" bandRow="1">
                <a:tableStyleId>{5C22544A-7EE6-4342-B048-85BDC9FD1C3A}</a:tableStyleId>
              </a:tblPr>
              <a:tblGrid>
                <a:gridCol w="570586">
                  <a:extLst>
                    <a:ext uri="{9D8B030D-6E8A-4147-A177-3AD203B41FA5}">
                      <a16:colId xmlns:a16="http://schemas.microsoft.com/office/drawing/2014/main" xmlns="" val="2506982110"/>
                    </a:ext>
                  </a:extLst>
                </a:gridCol>
                <a:gridCol w="9300057">
                  <a:extLst>
                    <a:ext uri="{9D8B030D-6E8A-4147-A177-3AD203B41FA5}">
                      <a16:colId xmlns:a16="http://schemas.microsoft.com/office/drawing/2014/main" xmlns="" val="1059993195"/>
                    </a:ext>
                  </a:extLst>
                </a:gridCol>
                <a:gridCol w="675438">
                  <a:extLst>
                    <a:ext uri="{9D8B030D-6E8A-4147-A177-3AD203B41FA5}">
                      <a16:colId xmlns:a16="http://schemas.microsoft.com/office/drawing/2014/main" xmlns="" val="1228068854"/>
                    </a:ext>
                  </a:extLst>
                </a:gridCol>
                <a:gridCol w="814426">
                  <a:extLst>
                    <a:ext uri="{9D8B030D-6E8A-4147-A177-3AD203B41FA5}">
                      <a16:colId xmlns:a16="http://schemas.microsoft.com/office/drawing/2014/main" xmlns="" val="2018030098"/>
                    </a:ext>
                  </a:extLst>
                </a:gridCol>
                <a:gridCol w="831493">
                  <a:extLst>
                    <a:ext uri="{9D8B030D-6E8A-4147-A177-3AD203B41FA5}">
                      <a16:colId xmlns:a16="http://schemas.microsoft.com/office/drawing/2014/main" xmlns="" val="902629758"/>
                    </a:ext>
                  </a:extLst>
                </a:gridCol>
              </a:tblGrid>
              <a:tr h="483517">
                <a:tc>
                  <a:txBody>
                    <a:bodyPr/>
                    <a:lstStyle/>
                    <a:p>
                      <a:pPr marL="342900" lvl="0" indent="-342900" algn="just">
                        <a:spcBef>
                          <a:spcPts val="600"/>
                        </a:spcBef>
                        <a:spcAft>
                          <a:spcPts val="1200"/>
                        </a:spcAft>
                        <a:buFont typeface="+mj-lt"/>
                        <a:buAutoNum type="arabicPeriod"/>
                        <a:tabLst>
                          <a:tab pos="228600" algn="l"/>
                        </a:tabLst>
                      </a:pPr>
                      <a:r>
                        <a:rPr lang="bg-BG" sz="1400">
                          <a:effectLst/>
                        </a:rPr>
                        <a:t> </a:t>
                      </a:r>
                      <a:endParaRPr lang="x-none" sz="14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r>
                        <a:rPr lang="bg-BG" sz="1400" dirty="0">
                          <a:effectLst/>
                        </a:rPr>
                        <a:t>Предложението е в съответствие с изискванията на приложимия режим за държавна помощ</a:t>
                      </a:r>
                      <a:endParaRPr lang="x-non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endParaRPr lang="x-none" sz="14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endParaRPr lang="x-none" sz="14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r>
                        <a:rPr lang="bg-BG" sz="1400">
                          <a:effectLst/>
                        </a:rPr>
                        <a:t> </a:t>
                      </a:r>
                      <a:endParaRPr lang="x-none" sz="14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extLst>
                  <a:ext uri="{0D108BD9-81ED-4DB2-BD59-A6C34878D82A}">
                    <a16:rowId xmlns:a16="http://schemas.microsoft.com/office/drawing/2014/main" xmlns="" val="2943305860"/>
                  </a:ext>
                </a:extLst>
              </a:tr>
              <a:tr h="483517">
                <a:tc>
                  <a:txBody>
                    <a:bodyPr/>
                    <a:lstStyle/>
                    <a:p>
                      <a:pPr marL="342900" lvl="0" indent="-342900" algn="just">
                        <a:spcBef>
                          <a:spcPts val="600"/>
                        </a:spcBef>
                        <a:spcAft>
                          <a:spcPts val="1200"/>
                        </a:spcAft>
                        <a:buFont typeface="+mj-lt"/>
                        <a:buAutoNum type="arabicPeriod"/>
                        <a:tabLst>
                          <a:tab pos="228600" algn="l"/>
                        </a:tabLst>
                      </a:pPr>
                      <a:r>
                        <a:rPr lang="bg-BG" sz="1400">
                          <a:effectLst/>
                        </a:rPr>
                        <a:t> </a:t>
                      </a:r>
                      <a:endParaRPr lang="x-none" sz="14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r>
                        <a:rPr lang="bg-BG" sz="1400">
                          <a:effectLst/>
                        </a:rPr>
                        <a:t>Крайният получател е допустим кандидат на финансирането по процедурата</a:t>
                      </a:r>
                      <a:endParaRPr lang="x-none" sz="14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endParaRPr lang="bg-BG"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endParaRPr lang="bg-BG"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r>
                        <a:rPr lang="bg-BG" sz="1400">
                          <a:effectLst/>
                        </a:rPr>
                        <a:t> </a:t>
                      </a:r>
                      <a:endParaRPr lang="x-none" sz="14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extLst>
                  <a:ext uri="{0D108BD9-81ED-4DB2-BD59-A6C34878D82A}">
                    <a16:rowId xmlns:a16="http://schemas.microsoft.com/office/drawing/2014/main" xmlns="" val="2580136928"/>
                  </a:ext>
                </a:extLst>
              </a:tr>
              <a:tr h="483517">
                <a:tc>
                  <a:txBody>
                    <a:bodyPr/>
                    <a:lstStyle/>
                    <a:p>
                      <a:pPr marL="342900" lvl="0" indent="-342900" algn="just">
                        <a:spcBef>
                          <a:spcPts val="600"/>
                        </a:spcBef>
                        <a:spcAft>
                          <a:spcPts val="1200"/>
                        </a:spcAft>
                        <a:buFont typeface="+mj-lt"/>
                        <a:buAutoNum type="arabicPeriod"/>
                        <a:tabLst>
                          <a:tab pos="228600" algn="l"/>
                        </a:tabLst>
                      </a:pPr>
                      <a:r>
                        <a:rPr lang="bg-BG" sz="1400">
                          <a:effectLst/>
                        </a:rPr>
                        <a:t> </a:t>
                      </a:r>
                      <a:endParaRPr lang="x-none" sz="14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r>
                        <a:rPr lang="bg-BG" sz="1400">
                          <a:effectLst/>
                        </a:rPr>
                        <a:t>Сградата-обект на интервенция е многофамилна жилищна сграда и отговаря на изискванията за допустимост  </a:t>
                      </a:r>
                      <a:endParaRPr lang="x-none" sz="14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endParaRPr lang="bg-BG"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endParaRPr lang="bg-BG"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r>
                        <a:rPr lang="bg-BG" sz="1400">
                          <a:effectLst/>
                        </a:rPr>
                        <a:t> </a:t>
                      </a:r>
                      <a:endParaRPr lang="x-none" sz="14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extLst>
                  <a:ext uri="{0D108BD9-81ED-4DB2-BD59-A6C34878D82A}">
                    <a16:rowId xmlns:a16="http://schemas.microsoft.com/office/drawing/2014/main" xmlns="" val="2600150184"/>
                  </a:ext>
                </a:extLst>
              </a:tr>
              <a:tr h="483517">
                <a:tc>
                  <a:txBody>
                    <a:bodyPr/>
                    <a:lstStyle/>
                    <a:p>
                      <a:pPr marL="342900" lvl="0" indent="-342900" algn="just">
                        <a:spcBef>
                          <a:spcPts val="600"/>
                        </a:spcBef>
                        <a:spcAft>
                          <a:spcPts val="1200"/>
                        </a:spcAft>
                        <a:buFont typeface="+mj-lt"/>
                        <a:buAutoNum type="arabicPeriod"/>
                        <a:tabLst>
                          <a:tab pos="228600" algn="l"/>
                        </a:tabLst>
                      </a:pPr>
                      <a:r>
                        <a:rPr lang="bg-BG" sz="1400">
                          <a:effectLst/>
                        </a:rPr>
                        <a:t> </a:t>
                      </a:r>
                      <a:endParaRPr lang="x-none" sz="14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r>
                        <a:rPr lang="bg-BG" sz="1400">
                          <a:effectLst/>
                        </a:rPr>
                        <a:t>Предложеният размер на средствата е съобразен с минималния и максималния размер, съгласно Насоките за кандидатстване  </a:t>
                      </a:r>
                      <a:endParaRPr lang="x-none" sz="14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endParaRPr lang="bg-BG"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endParaRPr lang="bg-BG"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r>
                        <a:rPr lang="bg-BG" sz="1400">
                          <a:effectLst/>
                        </a:rPr>
                        <a:t> </a:t>
                      </a:r>
                      <a:endParaRPr lang="x-none" sz="14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extLst>
                  <a:ext uri="{0D108BD9-81ED-4DB2-BD59-A6C34878D82A}">
                    <a16:rowId xmlns:a16="http://schemas.microsoft.com/office/drawing/2014/main" xmlns="" val="3542100574"/>
                  </a:ext>
                </a:extLst>
              </a:tr>
              <a:tr h="725275">
                <a:tc>
                  <a:txBody>
                    <a:bodyPr/>
                    <a:lstStyle/>
                    <a:p>
                      <a:pPr marL="342900" lvl="0" indent="-342900" algn="just">
                        <a:spcBef>
                          <a:spcPts val="600"/>
                        </a:spcBef>
                        <a:spcAft>
                          <a:spcPts val="1200"/>
                        </a:spcAft>
                        <a:buFont typeface="+mj-lt"/>
                        <a:buAutoNum type="arabicPeriod"/>
                        <a:tabLst>
                          <a:tab pos="228600" algn="l"/>
                        </a:tabLst>
                      </a:pPr>
                      <a:r>
                        <a:rPr lang="bg-BG" sz="1400">
                          <a:effectLst/>
                        </a:rPr>
                        <a:t> </a:t>
                      </a:r>
                      <a:endParaRPr lang="x-none" sz="14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r>
                        <a:rPr lang="bg-BG" sz="1400">
                          <a:effectLst/>
                        </a:rPr>
                        <a:t>Продължителността на предложението съответства на максимално допустимия период на изпълнение, съгласно Насоките за кандидатстване</a:t>
                      </a:r>
                      <a:endParaRPr lang="x-none" sz="14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endParaRPr lang="bg-BG"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endParaRPr lang="bg-BG"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r>
                        <a:rPr lang="bg-BG" sz="1400">
                          <a:effectLst/>
                        </a:rPr>
                        <a:t> </a:t>
                      </a:r>
                      <a:endParaRPr lang="x-none" sz="14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extLst>
                  <a:ext uri="{0D108BD9-81ED-4DB2-BD59-A6C34878D82A}">
                    <a16:rowId xmlns:a16="http://schemas.microsoft.com/office/drawing/2014/main" xmlns="" val="2814037119"/>
                  </a:ext>
                </a:extLst>
              </a:tr>
              <a:tr h="483517">
                <a:tc>
                  <a:txBody>
                    <a:bodyPr/>
                    <a:lstStyle/>
                    <a:p>
                      <a:pPr marL="342900" lvl="0" indent="-342900" algn="just">
                        <a:spcBef>
                          <a:spcPts val="600"/>
                        </a:spcBef>
                        <a:spcAft>
                          <a:spcPts val="1200"/>
                        </a:spcAft>
                        <a:buFont typeface="+mj-lt"/>
                        <a:buAutoNum type="arabicPeriod"/>
                        <a:tabLst>
                          <a:tab pos="228600" algn="l"/>
                        </a:tabLst>
                      </a:pPr>
                      <a:r>
                        <a:rPr lang="bg-BG" sz="1400">
                          <a:effectLst/>
                        </a:rPr>
                        <a:t> </a:t>
                      </a:r>
                      <a:endParaRPr lang="x-none" sz="14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r>
                        <a:rPr lang="bg-BG" sz="1400">
                          <a:effectLst/>
                        </a:rPr>
                        <a:t>Предвидените за  финансиране със средства от МВУ мерки, съответстват на допустимите дейности по процедурата</a:t>
                      </a:r>
                      <a:endParaRPr lang="x-none" sz="14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endParaRPr lang="bg-BG"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endParaRPr lang="bg-BG"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r>
                        <a:rPr lang="bg-BG" sz="1400">
                          <a:effectLst/>
                        </a:rPr>
                        <a:t> </a:t>
                      </a:r>
                      <a:endParaRPr lang="x-none" sz="14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extLst>
                  <a:ext uri="{0D108BD9-81ED-4DB2-BD59-A6C34878D82A}">
                    <a16:rowId xmlns:a16="http://schemas.microsoft.com/office/drawing/2014/main" xmlns="" val="2688776095"/>
                  </a:ext>
                </a:extLst>
              </a:tr>
              <a:tr h="483517">
                <a:tc>
                  <a:txBody>
                    <a:bodyPr/>
                    <a:lstStyle/>
                    <a:p>
                      <a:pPr marL="342900" lvl="0" indent="-342900" algn="just">
                        <a:spcBef>
                          <a:spcPts val="600"/>
                        </a:spcBef>
                        <a:spcAft>
                          <a:spcPts val="1200"/>
                        </a:spcAft>
                        <a:buFont typeface="+mj-lt"/>
                        <a:buAutoNum type="arabicPeriod"/>
                        <a:tabLst>
                          <a:tab pos="228600" algn="l"/>
                        </a:tabLst>
                      </a:pPr>
                      <a:r>
                        <a:rPr lang="bg-BG" sz="1400">
                          <a:effectLst/>
                        </a:rPr>
                        <a:t> </a:t>
                      </a:r>
                      <a:endParaRPr lang="x-none" sz="14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r>
                        <a:rPr lang="bg-BG" sz="1400" dirty="0">
                          <a:effectLst/>
                        </a:rPr>
                        <a:t>Разходите в предложението, за които се предвижда финансиране със средства от МВУ, са допустими за финансиране по процедурата</a:t>
                      </a:r>
                      <a:endParaRPr lang="x-non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endParaRPr lang="bg-BG"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endParaRPr lang="bg-BG"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r>
                        <a:rPr lang="bg-BG" sz="1400">
                          <a:effectLst/>
                        </a:rPr>
                        <a:t> </a:t>
                      </a:r>
                      <a:endParaRPr lang="x-none" sz="14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extLst>
                  <a:ext uri="{0D108BD9-81ED-4DB2-BD59-A6C34878D82A}">
                    <a16:rowId xmlns:a16="http://schemas.microsoft.com/office/drawing/2014/main" xmlns="" val="3237406319"/>
                  </a:ext>
                </a:extLst>
              </a:tr>
              <a:tr h="483517">
                <a:tc>
                  <a:txBody>
                    <a:bodyPr/>
                    <a:lstStyle/>
                    <a:p>
                      <a:pPr marL="342900" lvl="0" indent="-342900" algn="just">
                        <a:spcBef>
                          <a:spcPts val="600"/>
                        </a:spcBef>
                        <a:spcAft>
                          <a:spcPts val="1200"/>
                        </a:spcAft>
                        <a:buFont typeface="+mj-lt"/>
                        <a:buAutoNum type="arabicPeriod"/>
                        <a:tabLst>
                          <a:tab pos="228600" algn="l"/>
                        </a:tabLst>
                      </a:pPr>
                      <a:r>
                        <a:rPr lang="bg-BG" sz="1400">
                          <a:effectLst/>
                        </a:rPr>
                        <a:t> </a:t>
                      </a:r>
                      <a:endParaRPr lang="x-none" sz="14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r>
                        <a:rPr lang="bg-BG" sz="1400">
                          <a:effectLst/>
                        </a:rPr>
                        <a:t>Разходите за СМР, посочени в бюджета на предложението съответстват на общата стойност на приложените КСС </a:t>
                      </a:r>
                      <a:endParaRPr lang="x-none" sz="14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endParaRPr lang="bg-BG"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endParaRPr lang="bg-BG"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r>
                        <a:rPr lang="bg-BG" sz="1400">
                          <a:effectLst/>
                        </a:rPr>
                        <a:t> </a:t>
                      </a:r>
                      <a:endParaRPr lang="x-none" sz="14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extLst>
                  <a:ext uri="{0D108BD9-81ED-4DB2-BD59-A6C34878D82A}">
                    <a16:rowId xmlns:a16="http://schemas.microsoft.com/office/drawing/2014/main" xmlns="" val="943965731"/>
                  </a:ext>
                </a:extLst>
              </a:tr>
              <a:tr h="725275">
                <a:tc>
                  <a:txBody>
                    <a:bodyPr/>
                    <a:lstStyle/>
                    <a:p>
                      <a:pPr marL="342900" lvl="0" indent="-342900" algn="just">
                        <a:spcBef>
                          <a:spcPts val="600"/>
                        </a:spcBef>
                        <a:spcAft>
                          <a:spcPts val="1200"/>
                        </a:spcAft>
                        <a:buFont typeface="+mj-lt"/>
                        <a:buAutoNum type="arabicPeriod"/>
                        <a:tabLst>
                          <a:tab pos="228600" algn="l"/>
                        </a:tabLst>
                      </a:pPr>
                      <a:r>
                        <a:rPr lang="bg-BG" sz="1400">
                          <a:effectLst/>
                        </a:rPr>
                        <a:t> </a:t>
                      </a:r>
                      <a:endParaRPr lang="x-none" sz="14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r>
                        <a:rPr lang="bg-BG" sz="1400">
                          <a:effectLst/>
                        </a:rPr>
                        <a:t>Включените в бюджета на проекта разходи не надхвърлят пределните стойности за отделните категории разходи посочени в Насоките за кандидатстване   </a:t>
                      </a:r>
                      <a:endParaRPr lang="x-none" sz="14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endParaRPr lang="bg-BG"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endParaRPr lang="bg-BG"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r>
                        <a:rPr lang="bg-BG" sz="1400">
                          <a:effectLst/>
                        </a:rPr>
                        <a:t> </a:t>
                      </a:r>
                      <a:endParaRPr lang="x-none" sz="14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extLst>
                  <a:ext uri="{0D108BD9-81ED-4DB2-BD59-A6C34878D82A}">
                    <a16:rowId xmlns:a16="http://schemas.microsoft.com/office/drawing/2014/main" xmlns="" val="1148653918"/>
                  </a:ext>
                </a:extLst>
              </a:tr>
              <a:tr h="725275">
                <a:tc>
                  <a:txBody>
                    <a:bodyPr/>
                    <a:lstStyle/>
                    <a:p>
                      <a:pPr marL="342900" lvl="0" indent="-342900" algn="just">
                        <a:spcBef>
                          <a:spcPts val="600"/>
                        </a:spcBef>
                        <a:spcAft>
                          <a:spcPts val="1200"/>
                        </a:spcAft>
                        <a:buFont typeface="+mj-lt"/>
                        <a:buAutoNum type="arabicPeriod"/>
                        <a:tabLst>
                          <a:tab pos="228600" algn="l"/>
                        </a:tabLst>
                      </a:pPr>
                      <a:r>
                        <a:rPr lang="bg-BG" sz="1400">
                          <a:effectLst/>
                        </a:rPr>
                        <a:t> </a:t>
                      </a:r>
                      <a:endParaRPr lang="x-none" sz="14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r>
                        <a:rPr lang="bg-BG" sz="1400">
                          <a:effectLst/>
                        </a:rPr>
                        <a:t>Целевите стойности на индикаторите са правилно остойностени и съответстват на дейностите по предложението за изпълнение на инвестиция</a:t>
                      </a:r>
                      <a:endParaRPr lang="x-none" sz="14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endParaRPr lang="bg-BG"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endParaRPr lang="bg-BG"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r>
                        <a:rPr lang="bg-BG" sz="1400">
                          <a:effectLst/>
                        </a:rPr>
                        <a:t> </a:t>
                      </a:r>
                      <a:endParaRPr lang="x-none" sz="14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extLst>
                  <a:ext uri="{0D108BD9-81ED-4DB2-BD59-A6C34878D82A}">
                    <a16:rowId xmlns:a16="http://schemas.microsoft.com/office/drawing/2014/main" xmlns="" val="3663824785"/>
                  </a:ext>
                </a:extLst>
              </a:tr>
              <a:tr h="483517">
                <a:tc>
                  <a:txBody>
                    <a:bodyPr/>
                    <a:lstStyle/>
                    <a:p>
                      <a:pPr marL="342900" lvl="0" indent="-342900" algn="just">
                        <a:spcBef>
                          <a:spcPts val="600"/>
                        </a:spcBef>
                        <a:spcAft>
                          <a:spcPts val="1200"/>
                        </a:spcAft>
                        <a:buFont typeface="+mj-lt"/>
                        <a:buAutoNum type="arabicPeriod"/>
                        <a:tabLst>
                          <a:tab pos="228600" algn="l"/>
                        </a:tabLst>
                      </a:pPr>
                      <a:r>
                        <a:rPr lang="bg-BG" sz="1400">
                          <a:effectLst/>
                        </a:rPr>
                        <a:t> </a:t>
                      </a:r>
                      <a:endParaRPr lang="x-none" sz="14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r>
                        <a:rPr lang="bg-BG" sz="1400">
                          <a:effectLst/>
                        </a:rPr>
                        <a:t>Предложението за изпълнение на инвестиция е в съответствие с принципа за „ненанасяне на значителни вреди“</a:t>
                      </a:r>
                      <a:endParaRPr lang="x-none" sz="140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endParaRPr lang="bg-BG"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endParaRPr lang="bg-BG"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5270" marR="65270" marT="0" marB="0"/>
                </a:tc>
                <a:tc>
                  <a:txBody>
                    <a:bodyPr/>
                    <a:lstStyle/>
                    <a:p>
                      <a:pPr algn="just">
                        <a:spcBef>
                          <a:spcPts val="600"/>
                        </a:spcBef>
                        <a:spcAft>
                          <a:spcPts val="1200"/>
                        </a:spcAft>
                      </a:pPr>
                      <a:r>
                        <a:rPr lang="bg-BG" sz="1400" dirty="0">
                          <a:effectLst/>
                        </a:rPr>
                        <a:t> </a:t>
                      </a:r>
                      <a:endParaRPr lang="x-non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270" marR="65270" marT="0" marB="0"/>
                </a:tc>
                <a:extLst>
                  <a:ext uri="{0D108BD9-81ED-4DB2-BD59-A6C34878D82A}">
                    <a16:rowId xmlns:a16="http://schemas.microsoft.com/office/drawing/2014/main" xmlns="" val="1925681448"/>
                  </a:ext>
                </a:extLst>
              </a:tr>
            </a:tbl>
          </a:graphicData>
        </a:graphic>
      </p:graphicFrame>
      <p:sp>
        <p:nvSpPr>
          <p:cNvPr id="5" name="Rectangle 1">
            <a:extLst>
              <a:ext uri="{FF2B5EF4-FFF2-40B4-BE49-F238E27FC236}">
                <a16:creationId xmlns:a16="http://schemas.microsoft.com/office/drawing/2014/main" xmlns="" id="{52DD45E4-9672-7D4F-93B1-D9E2D5DDC70E}"/>
              </a:ext>
            </a:extLst>
          </p:cNvPr>
          <p:cNvSpPr>
            <a:spLocks noChangeArrowheads="1"/>
          </p:cNvSpPr>
          <p:nvPr/>
        </p:nvSpPr>
        <p:spPr bwMode="auto">
          <a:xfrm>
            <a:off x="3141663" y="18256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x-none"/>
          </a:p>
        </p:txBody>
      </p:sp>
    </p:spTree>
    <p:extLst>
      <p:ext uri="{BB962C8B-B14F-4D97-AF65-F5344CB8AC3E}">
        <p14:creationId xmlns:p14="http://schemas.microsoft.com/office/powerpoint/2010/main" val="42830523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xmlns="" id="{01C31073-BAD7-1946-B190-3E3DF8DCBBAD}"/>
              </a:ext>
            </a:extLst>
          </p:cNvPr>
          <p:cNvGraphicFramePr>
            <a:graphicFrameLocks noGrp="1"/>
          </p:cNvGraphicFramePr>
          <p:nvPr>
            <p:extLst>
              <p:ext uri="{D42A27DB-BD31-4B8C-83A1-F6EECF244321}">
                <p14:modId xmlns:p14="http://schemas.microsoft.com/office/powerpoint/2010/main" val="4068397016"/>
              </p:ext>
            </p:extLst>
          </p:nvPr>
        </p:nvGraphicFramePr>
        <p:xfrm>
          <a:off x="0" y="1"/>
          <a:ext cx="12192000" cy="7522864"/>
        </p:xfrm>
        <a:graphic>
          <a:graphicData uri="http://schemas.openxmlformats.org/drawingml/2006/table">
            <a:tbl>
              <a:tblPr>
                <a:tableStyleId>{5C22544A-7EE6-4342-B048-85BDC9FD1C3A}</a:tableStyleId>
              </a:tblPr>
              <a:tblGrid>
                <a:gridCol w="3088888">
                  <a:extLst>
                    <a:ext uri="{9D8B030D-6E8A-4147-A177-3AD203B41FA5}">
                      <a16:colId xmlns:a16="http://schemas.microsoft.com/office/drawing/2014/main" xmlns="" val="3888284996"/>
                    </a:ext>
                  </a:extLst>
                </a:gridCol>
                <a:gridCol w="702527">
                  <a:extLst>
                    <a:ext uri="{9D8B030D-6E8A-4147-A177-3AD203B41FA5}">
                      <a16:colId xmlns:a16="http://schemas.microsoft.com/office/drawing/2014/main" xmlns="" val="1685153624"/>
                    </a:ext>
                  </a:extLst>
                </a:gridCol>
                <a:gridCol w="8400585">
                  <a:extLst>
                    <a:ext uri="{9D8B030D-6E8A-4147-A177-3AD203B41FA5}">
                      <a16:colId xmlns:a16="http://schemas.microsoft.com/office/drawing/2014/main" xmlns="" val="4924452"/>
                    </a:ext>
                  </a:extLst>
                </a:gridCol>
              </a:tblGrid>
              <a:tr h="350470">
                <a:tc>
                  <a:txBody>
                    <a:bodyPr/>
                    <a:lstStyle/>
                    <a:p>
                      <a:pPr algn="just">
                        <a:lnSpc>
                          <a:spcPct val="150000"/>
                        </a:lnSpc>
                      </a:pPr>
                      <a:r>
                        <a:rPr lang="bg-BG" sz="1200" u="sng">
                          <a:effectLst/>
                        </a:rPr>
                        <a:t/>
                      </a:r>
                      <a:br>
                        <a:rPr lang="bg-BG" sz="1200" u="sng">
                          <a:effectLst/>
                        </a:rPr>
                      </a:br>
                      <a:r>
                        <a:rPr lang="bg-BG" sz="1200">
                          <a:effectLst/>
                        </a:rPr>
                        <a:t>Критерии за оценка на качеството</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pPr algn="ctr"/>
                      <a:r>
                        <a:rPr lang="bg-BG" sz="1200">
                          <a:effectLst/>
                        </a:rPr>
                        <a:t>Макс. брой точки</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pPr algn="ctr"/>
                      <a:r>
                        <a:rPr lang="bg-BG" sz="1200">
                          <a:effectLst/>
                        </a:rPr>
                        <a:t>Източник на проверка</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extLst>
                  <a:ext uri="{0D108BD9-81ED-4DB2-BD59-A6C34878D82A}">
                    <a16:rowId xmlns:a16="http://schemas.microsoft.com/office/drawing/2014/main" xmlns="" val="3074395038"/>
                  </a:ext>
                </a:extLst>
              </a:tr>
              <a:tr h="1213252">
                <a:tc>
                  <a:txBody>
                    <a:bodyPr/>
                    <a:lstStyle/>
                    <a:p>
                      <a:pPr marL="342900" lvl="0" indent="-342900" algn="just">
                        <a:spcBef>
                          <a:spcPts val="300"/>
                        </a:spcBef>
                        <a:spcAft>
                          <a:spcPts val="300"/>
                        </a:spcAft>
                        <a:buFont typeface="+mj-lt"/>
                        <a:buAutoNum type="arabicPeriod"/>
                      </a:pPr>
                      <a:r>
                        <a:rPr lang="bg-BG" sz="1200" dirty="0">
                          <a:effectLst/>
                        </a:rPr>
                        <a:t>Процент енергийно спестяване в годишното потребление на първична </a:t>
                      </a:r>
                      <a:r>
                        <a:rPr lang="bg-BG" sz="1200" dirty="0" err="1">
                          <a:effectLst/>
                        </a:rPr>
                        <a:t>невъзобновяема</a:t>
                      </a:r>
                      <a:r>
                        <a:rPr lang="bg-BG" sz="1200" dirty="0">
                          <a:effectLst/>
                        </a:rPr>
                        <a:t> енергия в резултат на енергоспестяващите мерки</a:t>
                      </a:r>
                      <a:endParaRPr lang="x-non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pPr algn="ctr">
                        <a:lnSpc>
                          <a:spcPct val="150000"/>
                        </a:lnSpc>
                        <a:spcBef>
                          <a:spcPts val="300"/>
                        </a:spcBef>
                        <a:spcAft>
                          <a:spcPts val="300"/>
                        </a:spcAft>
                      </a:pPr>
                      <a:r>
                        <a:rPr lang="bg-BG" sz="1200">
                          <a:effectLst/>
                        </a:rPr>
                        <a:t>25</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pPr algn="just">
                        <a:spcBef>
                          <a:spcPts val="300"/>
                        </a:spcBef>
                        <a:spcAft>
                          <a:spcPts val="300"/>
                        </a:spcAft>
                      </a:pPr>
                      <a:r>
                        <a:rPr lang="bg-BG" sz="1200">
                          <a:effectLst/>
                        </a:rPr>
                        <a:t>Валиден сертификат за енергийни характеристики на сграда в експлоатация – енергийните спестявания се изчисляват по следната формула:</a:t>
                      </a:r>
                      <a:endParaRPr lang="x-none" sz="1200">
                        <a:effectLst/>
                      </a:endParaRPr>
                    </a:p>
                    <a:p>
                      <a:pPr algn="just">
                        <a:spcBef>
                          <a:spcPts val="300"/>
                        </a:spcBef>
                        <a:spcAft>
                          <a:spcPts val="300"/>
                        </a:spcAft>
                      </a:pPr>
                      <a:r>
                        <a:rPr lang="bg-BG" sz="1200">
                          <a:effectLst/>
                        </a:rPr>
                        <a:t>% спестявания = {общо нормализирано потребление на първична невъзобновяема енергия при актуално състояние (преди изпълнение на ЕСМ) в kWh/год. - обща първична невъзобновяема енергия след изпълнение на ЕСМ от избрания пакет в kWh/год. } / {общо нормализирано потребление на първична невъзобновяема енергия при актуално състояние (преди изпълнение на ЕСМ) в kWh/год.} х 100</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extLst>
                  <a:ext uri="{0D108BD9-81ED-4DB2-BD59-A6C34878D82A}">
                    <a16:rowId xmlns:a16="http://schemas.microsoft.com/office/drawing/2014/main" xmlns="" val="4045877371"/>
                  </a:ext>
                </a:extLst>
              </a:tr>
              <a:tr h="123422">
                <a:tc>
                  <a:txBody>
                    <a:bodyPr/>
                    <a:lstStyle/>
                    <a:p>
                      <a:r>
                        <a:rPr lang="bg-BG" sz="1200">
                          <a:effectLst/>
                        </a:rPr>
                        <a:t> &gt; 65 %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r>
                        <a:rPr lang="bg-BG" sz="1200">
                          <a:effectLst/>
                        </a:rPr>
                        <a:t>25</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pPr algn="just">
                        <a:spcBef>
                          <a:spcPts val="300"/>
                        </a:spcBef>
                        <a:spcAft>
                          <a:spcPts val="3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extLst>
                  <a:ext uri="{0D108BD9-81ED-4DB2-BD59-A6C34878D82A}">
                    <a16:rowId xmlns:a16="http://schemas.microsoft.com/office/drawing/2014/main" xmlns="" val="458364450"/>
                  </a:ext>
                </a:extLst>
              </a:tr>
              <a:tr h="123422">
                <a:tc>
                  <a:txBody>
                    <a:bodyPr/>
                    <a:lstStyle/>
                    <a:p>
                      <a:r>
                        <a:rPr lang="bg-BG" sz="1200" dirty="0">
                          <a:effectLst/>
                        </a:rPr>
                        <a:t>&gt; 62% ≤ 65%  </a:t>
                      </a:r>
                      <a:endParaRPr lang="x-non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r>
                        <a:rPr lang="bg-BG" sz="1200">
                          <a:effectLst/>
                        </a:rPr>
                        <a:t>23</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pPr algn="just">
                        <a:spcBef>
                          <a:spcPts val="300"/>
                        </a:spcBef>
                        <a:spcAft>
                          <a:spcPts val="3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extLst>
                  <a:ext uri="{0D108BD9-81ED-4DB2-BD59-A6C34878D82A}">
                    <a16:rowId xmlns:a16="http://schemas.microsoft.com/office/drawing/2014/main" xmlns="" val="983951517"/>
                  </a:ext>
                </a:extLst>
              </a:tr>
              <a:tr h="123422">
                <a:tc>
                  <a:txBody>
                    <a:bodyPr/>
                    <a:lstStyle/>
                    <a:p>
                      <a:r>
                        <a:rPr lang="bg-BG" sz="1200">
                          <a:effectLst/>
                        </a:rPr>
                        <a:t>&gt; 60% ≤ 62%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r>
                        <a:rPr lang="bg-BG" sz="1200">
                          <a:effectLst/>
                        </a:rPr>
                        <a:t>21</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pPr algn="just">
                        <a:spcBef>
                          <a:spcPts val="300"/>
                        </a:spcBef>
                        <a:spcAft>
                          <a:spcPts val="3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extLst>
                  <a:ext uri="{0D108BD9-81ED-4DB2-BD59-A6C34878D82A}">
                    <a16:rowId xmlns:a16="http://schemas.microsoft.com/office/drawing/2014/main" xmlns="" val="2963402774"/>
                  </a:ext>
                </a:extLst>
              </a:tr>
              <a:tr h="123422">
                <a:tc>
                  <a:txBody>
                    <a:bodyPr/>
                    <a:lstStyle/>
                    <a:p>
                      <a:r>
                        <a:rPr lang="bg-BG" sz="1200">
                          <a:effectLst/>
                        </a:rPr>
                        <a:t>&gt; 55% ≤ 60%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r>
                        <a:rPr lang="bg-BG" sz="1200">
                          <a:effectLst/>
                        </a:rPr>
                        <a:t>18</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pPr algn="just">
                        <a:spcBef>
                          <a:spcPts val="300"/>
                        </a:spcBef>
                        <a:spcAft>
                          <a:spcPts val="3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extLst>
                  <a:ext uri="{0D108BD9-81ED-4DB2-BD59-A6C34878D82A}">
                    <a16:rowId xmlns:a16="http://schemas.microsoft.com/office/drawing/2014/main" xmlns="" val="4049770995"/>
                  </a:ext>
                </a:extLst>
              </a:tr>
              <a:tr h="123422">
                <a:tc>
                  <a:txBody>
                    <a:bodyPr/>
                    <a:lstStyle/>
                    <a:p>
                      <a:r>
                        <a:rPr lang="bg-BG" sz="1200" dirty="0">
                          <a:effectLst/>
                        </a:rPr>
                        <a:t> &gt; 50% ≤ 55%  </a:t>
                      </a:r>
                      <a:endParaRPr lang="x-non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r>
                        <a:rPr lang="bg-BG" sz="1200">
                          <a:effectLst/>
                        </a:rPr>
                        <a:t>15</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pPr algn="just">
                        <a:spcBef>
                          <a:spcPts val="300"/>
                        </a:spcBef>
                        <a:spcAft>
                          <a:spcPts val="3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extLst>
                  <a:ext uri="{0D108BD9-81ED-4DB2-BD59-A6C34878D82A}">
                    <a16:rowId xmlns:a16="http://schemas.microsoft.com/office/drawing/2014/main" xmlns="" val="2710804230"/>
                  </a:ext>
                </a:extLst>
              </a:tr>
              <a:tr h="123422">
                <a:tc>
                  <a:txBody>
                    <a:bodyPr/>
                    <a:lstStyle/>
                    <a:p>
                      <a:r>
                        <a:rPr lang="bg-BG" sz="1200">
                          <a:effectLst/>
                        </a:rPr>
                        <a:t>&gt; 45% ≤ 50%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r>
                        <a:rPr lang="bg-BG" sz="1200">
                          <a:effectLst/>
                        </a:rPr>
                        <a:t>12</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pPr algn="just">
                        <a:spcBef>
                          <a:spcPts val="300"/>
                        </a:spcBef>
                        <a:spcAft>
                          <a:spcPts val="3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extLst>
                  <a:ext uri="{0D108BD9-81ED-4DB2-BD59-A6C34878D82A}">
                    <a16:rowId xmlns:a16="http://schemas.microsoft.com/office/drawing/2014/main" xmlns="" val="1323386243"/>
                  </a:ext>
                </a:extLst>
              </a:tr>
              <a:tr h="123422">
                <a:tc>
                  <a:txBody>
                    <a:bodyPr/>
                    <a:lstStyle/>
                    <a:p>
                      <a:r>
                        <a:rPr lang="bg-BG" sz="1200">
                          <a:effectLst/>
                        </a:rPr>
                        <a:t> ≥ 30% ≤ 45%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r>
                        <a:rPr lang="bg-BG" sz="1200">
                          <a:effectLst/>
                        </a:rPr>
                        <a:t>10</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pPr algn="just">
                        <a:spcBef>
                          <a:spcPts val="300"/>
                        </a:spcBef>
                        <a:spcAft>
                          <a:spcPts val="3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extLst>
                  <a:ext uri="{0D108BD9-81ED-4DB2-BD59-A6C34878D82A}">
                    <a16:rowId xmlns:a16="http://schemas.microsoft.com/office/drawing/2014/main" xmlns="" val="3688824733"/>
                  </a:ext>
                </a:extLst>
              </a:tr>
              <a:tr h="120386">
                <a:tc>
                  <a:txBody>
                    <a:bodyPr/>
                    <a:lstStyle/>
                    <a:p>
                      <a:pPr marL="342900" lvl="0" indent="-342900" algn="just">
                        <a:spcBef>
                          <a:spcPts val="300"/>
                        </a:spcBef>
                        <a:spcAft>
                          <a:spcPts val="300"/>
                        </a:spcAft>
                        <a:buFont typeface="+mj-lt"/>
                        <a:buAutoNum type="arabicPeriod"/>
                      </a:pPr>
                      <a:r>
                        <a:rPr lang="bg-BG" sz="1200" dirty="0">
                          <a:effectLst/>
                        </a:rPr>
                        <a:t>Очаквано годишно намаляване на емисиите на СО</a:t>
                      </a:r>
                      <a:r>
                        <a:rPr lang="bg-BG" sz="1200" baseline="-25000" dirty="0">
                          <a:effectLst/>
                        </a:rPr>
                        <a:t>2</a:t>
                      </a:r>
                      <a:r>
                        <a:rPr lang="bg-BG" sz="1200" dirty="0">
                          <a:effectLst/>
                        </a:rPr>
                        <a:t> (екологични ползи) – тона/год. </a:t>
                      </a:r>
                      <a:endParaRPr lang="x-none" sz="1200" dirty="0">
                        <a:effectLst/>
                      </a:endParaRPr>
                    </a:p>
                  </a:txBody>
                  <a:tcPr marL="29710" marR="29710" marT="0" marB="0"/>
                </a:tc>
                <a:tc>
                  <a:txBody>
                    <a:bodyPr/>
                    <a:lstStyle/>
                    <a:p>
                      <a:pPr>
                        <a:spcBef>
                          <a:spcPts val="600"/>
                        </a:spcBef>
                        <a:spcAft>
                          <a:spcPts val="600"/>
                        </a:spcAft>
                      </a:pPr>
                      <a:r>
                        <a:rPr lang="bg-BG" sz="1200">
                          <a:effectLst/>
                        </a:rPr>
                        <a:t>20</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pPr algn="just">
                        <a:spcBef>
                          <a:spcPts val="600"/>
                        </a:spcBef>
                        <a:spcAft>
                          <a:spcPts val="600"/>
                        </a:spcAft>
                      </a:pPr>
                      <a:r>
                        <a:rPr lang="bg-BG" sz="1200" dirty="0">
                          <a:effectLst/>
                        </a:rPr>
                        <a:t>Валиден сертификат за енергийни характеристики на сграда в експлоатация – общо спестени емисии CO2 (тона/год.)</a:t>
                      </a:r>
                      <a:endParaRPr lang="x-none" sz="1200" dirty="0">
                        <a:effectLst/>
                      </a:endParaRPr>
                    </a:p>
                    <a:p>
                      <a:pPr algn="just">
                        <a:spcBef>
                          <a:spcPts val="600"/>
                        </a:spcBef>
                        <a:spcAft>
                          <a:spcPts val="600"/>
                        </a:spcAft>
                      </a:pPr>
                      <a:r>
                        <a:rPr lang="bg-BG" sz="1200" dirty="0">
                          <a:effectLst/>
                        </a:rPr>
                        <a:t> </a:t>
                      </a:r>
                      <a:endParaRPr lang="x-non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extLst>
                  <a:ext uri="{0D108BD9-81ED-4DB2-BD59-A6C34878D82A}">
                    <a16:rowId xmlns:a16="http://schemas.microsoft.com/office/drawing/2014/main" xmlns="" val="3824840863"/>
                  </a:ext>
                </a:extLst>
              </a:tr>
              <a:tr h="123422">
                <a:tc>
                  <a:txBody>
                    <a:bodyPr/>
                    <a:lstStyle/>
                    <a:p>
                      <a:r>
                        <a:rPr lang="bg-BG" sz="1200">
                          <a:effectLst/>
                        </a:rPr>
                        <a:t> &gt; 80 т CO2 екв.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r>
                        <a:rPr lang="bg-BG" sz="1200">
                          <a:effectLst/>
                        </a:rPr>
                        <a:t>20</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pPr>
                        <a:spcBef>
                          <a:spcPts val="600"/>
                        </a:spcBef>
                        <a:spcAft>
                          <a:spcPts val="6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extLst>
                  <a:ext uri="{0D108BD9-81ED-4DB2-BD59-A6C34878D82A}">
                    <a16:rowId xmlns:a16="http://schemas.microsoft.com/office/drawing/2014/main" xmlns="" val="1844621182"/>
                  </a:ext>
                </a:extLst>
              </a:tr>
              <a:tr h="123422">
                <a:tc>
                  <a:txBody>
                    <a:bodyPr/>
                    <a:lstStyle/>
                    <a:p>
                      <a:r>
                        <a:rPr lang="bg-BG" sz="1200">
                          <a:effectLst/>
                        </a:rPr>
                        <a:t>&gt; 60 т CO2 екв. ≤ 80 т CO2 екв.</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r>
                        <a:rPr lang="bg-BG" sz="1200">
                          <a:effectLst/>
                        </a:rPr>
                        <a:t>18</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pPr>
                        <a:spcBef>
                          <a:spcPts val="600"/>
                        </a:spcBef>
                        <a:spcAft>
                          <a:spcPts val="6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extLst>
                  <a:ext uri="{0D108BD9-81ED-4DB2-BD59-A6C34878D82A}">
                    <a16:rowId xmlns:a16="http://schemas.microsoft.com/office/drawing/2014/main" xmlns="" val="4006333187"/>
                  </a:ext>
                </a:extLst>
              </a:tr>
              <a:tr h="123422">
                <a:tc>
                  <a:txBody>
                    <a:bodyPr/>
                    <a:lstStyle/>
                    <a:p>
                      <a:r>
                        <a:rPr lang="bg-BG" sz="1200">
                          <a:effectLst/>
                        </a:rPr>
                        <a:t>&gt; 40 т CO2 екв. ≤ 60 т CO2 екв</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r>
                        <a:rPr lang="bg-BG" sz="1200">
                          <a:effectLst/>
                        </a:rPr>
                        <a:t>16</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pPr>
                        <a:spcBef>
                          <a:spcPts val="600"/>
                        </a:spcBef>
                        <a:spcAft>
                          <a:spcPts val="6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extLst>
                  <a:ext uri="{0D108BD9-81ED-4DB2-BD59-A6C34878D82A}">
                    <a16:rowId xmlns:a16="http://schemas.microsoft.com/office/drawing/2014/main" xmlns="" val="903759904"/>
                  </a:ext>
                </a:extLst>
              </a:tr>
              <a:tr h="123422">
                <a:tc>
                  <a:txBody>
                    <a:bodyPr/>
                    <a:lstStyle/>
                    <a:p>
                      <a:r>
                        <a:rPr lang="bg-BG" sz="1200">
                          <a:effectLst/>
                        </a:rPr>
                        <a:t> &gt; 30 т CO2 екв. ≤ 40 т CO2 екв.</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r>
                        <a:rPr lang="bg-BG" sz="1200">
                          <a:effectLst/>
                        </a:rPr>
                        <a:t>14</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pPr>
                        <a:spcBef>
                          <a:spcPts val="600"/>
                        </a:spcBef>
                        <a:spcAft>
                          <a:spcPts val="6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extLst>
                  <a:ext uri="{0D108BD9-81ED-4DB2-BD59-A6C34878D82A}">
                    <a16:rowId xmlns:a16="http://schemas.microsoft.com/office/drawing/2014/main" xmlns="" val="973157418"/>
                  </a:ext>
                </a:extLst>
              </a:tr>
              <a:tr h="123422">
                <a:tc>
                  <a:txBody>
                    <a:bodyPr/>
                    <a:lstStyle/>
                    <a:p>
                      <a:r>
                        <a:rPr lang="bg-BG" sz="1200">
                          <a:effectLst/>
                        </a:rPr>
                        <a:t>&gt; 20 т CO2 екв. ≤ 30 т CO2 екв.</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r>
                        <a:rPr lang="bg-BG" sz="1200">
                          <a:effectLst/>
                        </a:rPr>
                        <a:t>12</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pPr>
                        <a:spcBef>
                          <a:spcPts val="600"/>
                        </a:spcBef>
                        <a:spcAft>
                          <a:spcPts val="6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extLst>
                  <a:ext uri="{0D108BD9-81ED-4DB2-BD59-A6C34878D82A}">
                    <a16:rowId xmlns:a16="http://schemas.microsoft.com/office/drawing/2014/main" xmlns="" val="3946698798"/>
                  </a:ext>
                </a:extLst>
              </a:tr>
              <a:tr h="123422">
                <a:tc>
                  <a:txBody>
                    <a:bodyPr/>
                    <a:lstStyle/>
                    <a:p>
                      <a:r>
                        <a:rPr lang="bg-BG" sz="1200">
                          <a:effectLst/>
                        </a:rPr>
                        <a:t> ≤ 20 т CO2 екв.</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r>
                        <a:rPr lang="bg-BG" sz="1200">
                          <a:effectLst/>
                        </a:rPr>
                        <a:t>10</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pPr>
                        <a:spcBef>
                          <a:spcPts val="600"/>
                        </a:spcBef>
                        <a:spcAft>
                          <a:spcPts val="6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extLst>
                  <a:ext uri="{0D108BD9-81ED-4DB2-BD59-A6C34878D82A}">
                    <a16:rowId xmlns:a16="http://schemas.microsoft.com/office/drawing/2014/main" xmlns="" val="2509817580"/>
                  </a:ext>
                </a:extLst>
              </a:tr>
              <a:tr h="1554732">
                <a:tc>
                  <a:txBody>
                    <a:bodyPr/>
                    <a:lstStyle/>
                    <a:p>
                      <a:pPr marL="342900" lvl="0" indent="-342900" algn="just">
                        <a:spcBef>
                          <a:spcPts val="300"/>
                        </a:spcBef>
                        <a:spcAft>
                          <a:spcPts val="300"/>
                        </a:spcAft>
                        <a:buFont typeface="+mj-lt"/>
                        <a:buAutoNum type="arabicPeriod"/>
                      </a:pPr>
                      <a:r>
                        <a:rPr lang="bg-BG" sz="1200" dirty="0">
                          <a:effectLst/>
                        </a:rPr>
                        <a:t>Ефективност на инвестицията за енергийна ефективност като отношение на необходимата инвестиция в лева към количеството спестена първична </a:t>
                      </a:r>
                      <a:r>
                        <a:rPr lang="bg-BG" sz="1200" dirty="0" err="1">
                          <a:effectLst/>
                        </a:rPr>
                        <a:t>невъзобновяема</a:t>
                      </a:r>
                      <a:r>
                        <a:rPr lang="bg-BG" sz="1200" dirty="0">
                          <a:effectLst/>
                        </a:rPr>
                        <a:t> енергия в </a:t>
                      </a:r>
                      <a:r>
                        <a:rPr lang="bg-BG" sz="1200" dirty="0" err="1">
                          <a:effectLst/>
                        </a:rPr>
                        <a:t>kWh</a:t>
                      </a:r>
                      <a:r>
                        <a:rPr lang="bg-BG" sz="1200" dirty="0">
                          <a:effectLst/>
                        </a:rPr>
                        <a:t> на годишна база – лв. /</a:t>
                      </a:r>
                      <a:r>
                        <a:rPr lang="bg-BG" sz="1200" dirty="0" err="1">
                          <a:effectLst/>
                        </a:rPr>
                        <a:t>kWh</a:t>
                      </a:r>
                      <a:r>
                        <a:rPr lang="bg-BG" sz="1200" dirty="0">
                          <a:effectLst/>
                        </a:rPr>
                        <a:t>/г.</a:t>
                      </a:r>
                      <a:endParaRPr lang="x-non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pPr>
                        <a:spcBef>
                          <a:spcPts val="600"/>
                        </a:spcBef>
                        <a:spcAft>
                          <a:spcPts val="600"/>
                        </a:spcAft>
                      </a:pPr>
                      <a:r>
                        <a:rPr lang="bg-BG" sz="1200">
                          <a:effectLst/>
                        </a:rPr>
                        <a:t>35</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pPr>
                        <a:spcBef>
                          <a:spcPts val="600"/>
                        </a:spcBef>
                        <a:spcAft>
                          <a:spcPts val="600"/>
                        </a:spcAft>
                      </a:pPr>
                      <a:r>
                        <a:rPr lang="bg-BG" sz="1200">
                          <a:effectLst/>
                        </a:rPr>
                        <a:t>Валиден сертификат за енергийни характеристики на сграда в експлоатация – изчислява се като се раздели общата стойност  в лева на проекта (обща стойност на БФП) на очакваното количество спестена първична невъзобновяема енергия в kWh/год. </a:t>
                      </a:r>
                      <a:endParaRPr lang="x-none" sz="1200">
                        <a:effectLst/>
                      </a:endParaRPr>
                    </a:p>
                    <a:p>
                      <a:pPr>
                        <a:spcBef>
                          <a:spcPts val="600"/>
                        </a:spcBef>
                        <a:spcAft>
                          <a:spcPts val="600"/>
                        </a:spcAft>
                      </a:pPr>
                      <a:r>
                        <a:rPr lang="bg-BG" sz="1200">
                          <a:effectLst/>
                        </a:rPr>
                        <a:t>Спестената първична невъзобновяема енергия в kWh/г. се определя от валидния сертификат за енергийни характеристики на сграда в експлоатация (стр.1 и стр.5) – енергийните спестявания се изчисляват по следната формула: спестена първична невъзобновяема енергия в kWh/год. = общо нормализирано потребление на първична невъзобновяема енергия при актуално състояние (преди изпълнение на ЕСМ) в kWh/год. - обща първична невъзобновяема енергия след изпълнение на ЕСМ от избрания пакет в kWh/год.</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extLst>
                  <a:ext uri="{0D108BD9-81ED-4DB2-BD59-A6C34878D82A}">
                    <a16:rowId xmlns:a16="http://schemas.microsoft.com/office/drawing/2014/main" xmlns="" val="2904443988"/>
                  </a:ext>
                </a:extLst>
              </a:tr>
              <a:tr h="123422">
                <a:tc>
                  <a:txBody>
                    <a:bodyPr/>
                    <a:lstStyle/>
                    <a:p>
                      <a:r>
                        <a:rPr lang="bg-BG" sz="1200">
                          <a:effectLst/>
                        </a:rPr>
                        <a:t> ≤ 1,75 лв./кWh/г</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r>
                        <a:rPr lang="bg-BG" sz="1200">
                          <a:effectLst/>
                        </a:rPr>
                        <a:t>35</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pPr>
                        <a:spcBef>
                          <a:spcPts val="600"/>
                        </a:spcBef>
                        <a:spcAft>
                          <a:spcPts val="6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extLst>
                  <a:ext uri="{0D108BD9-81ED-4DB2-BD59-A6C34878D82A}">
                    <a16:rowId xmlns:a16="http://schemas.microsoft.com/office/drawing/2014/main" xmlns="" val="3692924450"/>
                  </a:ext>
                </a:extLst>
              </a:tr>
              <a:tr h="123422">
                <a:tc>
                  <a:txBody>
                    <a:bodyPr/>
                    <a:lstStyle/>
                    <a:p>
                      <a:r>
                        <a:rPr lang="bg-BG" sz="1200">
                          <a:effectLst/>
                        </a:rPr>
                        <a:t> &gt; 1,75 лв./кWh/г  ≤ 1,90 лв./кWh/г</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r>
                        <a:rPr lang="bg-BG" sz="1200">
                          <a:effectLst/>
                        </a:rPr>
                        <a:t>32</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pPr>
                        <a:spcBef>
                          <a:spcPts val="600"/>
                        </a:spcBef>
                        <a:spcAft>
                          <a:spcPts val="6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extLst>
                  <a:ext uri="{0D108BD9-81ED-4DB2-BD59-A6C34878D82A}">
                    <a16:rowId xmlns:a16="http://schemas.microsoft.com/office/drawing/2014/main" xmlns="" val="1906605597"/>
                  </a:ext>
                </a:extLst>
              </a:tr>
              <a:tr h="123422">
                <a:tc>
                  <a:txBody>
                    <a:bodyPr/>
                    <a:lstStyle/>
                    <a:p>
                      <a:r>
                        <a:rPr lang="bg-BG" sz="1200">
                          <a:effectLst/>
                        </a:rPr>
                        <a:t> &gt; 1,90 лв./кWh/г  ≤ 2,00 лв./кWh/г</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r>
                        <a:rPr lang="bg-BG" sz="1200">
                          <a:effectLst/>
                        </a:rPr>
                        <a:t>29</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pPr>
                        <a:spcBef>
                          <a:spcPts val="600"/>
                        </a:spcBef>
                        <a:spcAft>
                          <a:spcPts val="6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extLst>
                  <a:ext uri="{0D108BD9-81ED-4DB2-BD59-A6C34878D82A}">
                    <a16:rowId xmlns:a16="http://schemas.microsoft.com/office/drawing/2014/main" xmlns="" val="425110338"/>
                  </a:ext>
                </a:extLst>
              </a:tr>
              <a:tr h="123422">
                <a:tc>
                  <a:txBody>
                    <a:bodyPr/>
                    <a:lstStyle/>
                    <a:p>
                      <a:r>
                        <a:rPr lang="bg-BG" sz="1200">
                          <a:effectLst/>
                        </a:rPr>
                        <a:t> &gt; 2,00 лв./кWh/г  ≤ 2,10 лв./кWh/г</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r>
                        <a:rPr lang="bg-BG" sz="1200">
                          <a:effectLst/>
                        </a:rPr>
                        <a:t>25</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pPr>
                        <a:spcBef>
                          <a:spcPts val="600"/>
                        </a:spcBef>
                        <a:spcAft>
                          <a:spcPts val="6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extLst>
                  <a:ext uri="{0D108BD9-81ED-4DB2-BD59-A6C34878D82A}">
                    <a16:rowId xmlns:a16="http://schemas.microsoft.com/office/drawing/2014/main" xmlns="" val="752644610"/>
                  </a:ext>
                </a:extLst>
              </a:tr>
              <a:tr h="123422">
                <a:tc>
                  <a:txBody>
                    <a:bodyPr/>
                    <a:lstStyle/>
                    <a:p>
                      <a:r>
                        <a:rPr lang="bg-BG" sz="1200">
                          <a:effectLst/>
                        </a:rPr>
                        <a:t>&gt; 2,10 лв./кWh/г  ≤ 2,20 лв./кWh/г</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r>
                        <a:rPr lang="bg-BG" sz="1200">
                          <a:effectLst/>
                        </a:rPr>
                        <a:t>21</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pPr>
                        <a:spcBef>
                          <a:spcPts val="600"/>
                        </a:spcBef>
                        <a:spcAft>
                          <a:spcPts val="6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extLst>
                  <a:ext uri="{0D108BD9-81ED-4DB2-BD59-A6C34878D82A}">
                    <a16:rowId xmlns:a16="http://schemas.microsoft.com/office/drawing/2014/main" xmlns="" val="1341320061"/>
                  </a:ext>
                </a:extLst>
              </a:tr>
              <a:tr h="123422">
                <a:tc>
                  <a:txBody>
                    <a:bodyPr/>
                    <a:lstStyle/>
                    <a:p>
                      <a:r>
                        <a:rPr lang="bg-BG" sz="1200">
                          <a:effectLst/>
                        </a:rPr>
                        <a:t>&gt; 2,20 лв./кWh/г  ≤ 2,50 лв./кWh/г</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r>
                        <a:rPr lang="bg-BG" sz="1200">
                          <a:effectLst/>
                        </a:rPr>
                        <a:t>16</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pPr>
                        <a:spcBef>
                          <a:spcPts val="600"/>
                        </a:spcBef>
                        <a:spcAft>
                          <a:spcPts val="6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extLst>
                  <a:ext uri="{0D108BD9-81ED-4DB2-BD59-A6C34878D82A}">
                    <a16:rowId xmlns:a16="http://schemas.microsoft.com/office/drawing/2014/main" xmlns="" val="2394170809"/>
                  </a:ext>
                </a:extLst>
              </a:tr>
              <a:tr h="123422">
                <a:tc>
                  <a:txBody>
                    <a:bodyPr/>
                    <a:lstStyle/>
                    <a:p>
                      <a:r>
                        <a:rPr lang="bg-BG" sz="1200">
                          <a:effectLst/>
                        </a:rPr>
                        <a:t> &gt; 2,50 лв./кWh/г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r>
                        <a:rPr lang="bg-BG" sz="1200">
                          <a:effectLst/>
                        </a:rPr>
                        <a:t>10</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tc>
                  <a:txBody>
                    <a:bodyPr/>
                    <a:lstStyle/>
                    <a:p>
                      <a:pPr>
                        <a:spcBef>
                          <a:spcPts val="600"/>
                        </a:spcBef>
                        <a:spcAft>
                          <a:spcPts val="600"/>
                        </a:spcAft>
                      </a:pPr>
                      <a:r>
                        <a:rPr lang="bg-BG" sz="1200" dirty="0">
                          <a:effectLst/>
                        </a:rPr>
                        <a:t> </a:t>
                      </a:r>
                      <a:endParaRPr lang="x-non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9710" marR="29710" marT="0" marB="0"/>
                </a:tc>
                <a:extLst>
                  <a:ext uri="{0D108BD9-81ED-4DB2-BD59-A6C34878D82A}">
                    <a16:rowId xmlns:a16="http://schemas.microsoft.com/office/drawing/2014/main" xmlns="" val="3202849855"/>
                  </a:ext>
                </a:extLst>
              </a:tr>
            </a:tbl>
          </a:graphicData>
        </a:graphic>
      </p:graphicFrame>
    </p:spTree>
    <p:extLst>
      <p:ext uri="{BB962C8B-B14F-4D97-AF65-F5344CB8AC3E}">
        <p14:creationId xmlns:p14="http://schemas.microsoft.com/office/powerpoint/2010/main" val="42521679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xmlns="" id="{276EB6A7-3805-1A44-89B2-CD46CC1A7A5B}"/>
              </a:ext>
            </a:extLst>
          </p:cNvPr>
          <p:cNvGraphicFramePr>
            <a:graphicFrameLocks noGrp="1"/>
          </p:cNvGraphicFramePr>
          <p:nvPr>
            <p:extLst>
              <p:ext uri="{D42A27DB-BD31-4B8C-83A1-F6EECF244321}">
                <p14:modId xmlns:p14="http://schemas.microsoft.com/office/powerpoint/2010/main" val="2529021929"/>
              </p:ext>
            </p:extLst>
          </p:nvPr>
        </p:nvGraphicFramePr>
        <p:xfrm>
          <a:off x="0" y="0"/>
          <a:ext cx="12192000" cy="6860788"/>
        </p:xfrm>
        <a:graphic>
          <a:graphicData uri="http://schemas.openxmlformats.org/drawingml/2006/table">
            <a:tbl>
              <a:tblPr>
                <a:tableStyleId>{5C22544A-7EE6-4342-B048-85BDC9FD1C3A}</a:tableStyleId>
              </a:tblPr>
              <a:tblGrid>
                <a:gridCol w="6373977">
                  <a:extLst>
                    <a:ext uri="{9D8B030D-6E8A-4147-A177-3AD203B41FA5}">
                      <a16:colId xmlns:a16="http://schemas.microsoft.com/office/drawing/2014/main" xmlns="" val="2773288816"/>
                    </a:ext>
                  </a:extLst>
                </a:gridCol>
                <a:gridCol w="1163117">
                  <a:extLst>
                    <a:ext uri="{9D8B030D-6E8A-4147-A177-3AD203B41FA5}">
                      <a16:colId xmlns:a16="http://schemas.microsoft.com/office/drawing/2014/main" xmlns="" val="2707502458"/>
                    </a:ext>
                  </a:extLst>
                </a:gridCol>
                <a:gridCol w="4654906">
                  <a:extLst>
                    <a:ext uri="{9D8B030D-6E8A-4147-A177-3AD203B41FA5}">
                      <a16:colId xmlns:a16="http://schemas.microsoft.com/office/drawing/2014/main" xmlns="" val="1547028784"/>
                    </a:ext>
                  </a:extLst>
                </a:gridCol>
              </a:tblGrid>
              <a:tr h="605695">
                <a:tc>
                  <a:txBody>
                    <a:bodyPr/>
                    <a:lstStyle/>
                    <a:p>
                      <a:pPr marL="342900" lvl="0" indent="-342900" algn="just">
                        <a:spcBef>
                          <a:spcPts val="300"/>
                        </a:spcBef>
                        <a:spcAft>
                          <a:spcPts val="300"/>
                        </a:spcAft>
                        <a:buFont typeface="+mj-lt"/>
                        <a:buAutoNum type="arabicPeriod"/>
                      </a:pPr>
                      <a:r>
                        <a:rPr lang="bg-BG" sz="1200">
                          <a:effectLst/>
                        </a:rPr>
                        <a:t>Целесъобразност на инвестицията за енергийна ефективност като разгъната застроена площ на сградата/блок-секцията/групата от блок-секции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tc>
                  <a:txBody>
                    <a:bodyPr/>
                    <a:lstStyle/>
                    <a:p>
                      <a:r>
                        <a:rPr lang="bg-BG" sz="1200">
                          <a:effectLst/>
                        </a:rPr>
                        <a:t>20</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tc>
                  <a:txBody>
                    <a:bodyPr/>
                    <a:lstStyle/>
                    <a:p>
                      <a:pPr algn="just">
                        <a:spcBef>
                          <a:spcPts val="600"/>
                        </a:spcBef>
                        <a:spcAft>
                          <a:spcPts val="600"/>
                        </a:spcAft>
                      </a:pPr>
                      <a:r>
                        <a:rPr lang="bg-BG" sz="1200">
                          <a:effectLst/>
                        </a:rPr>
                        <a:t>Разгъната застроена площ на сградата е посочена в техническото обследване и сертификата за енергийна ефективност</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extLst>
                  <a:ext uri="{0D108BD9-81ED-4DB2-BD59-A6C34878D82A}">
                    <a16:rowId xmlns:a16="http://schemas.microsoft.com/office/drawing/2014/main" xmlns="" val="2166812948"/>
                  </a:ext>
                </a:extLst>
              </a:tr>
              <a:tr h="201898">
                <a:tc>
                  <a:txBody>
                    <a:bodyPr/>
                    <a:lstStyle/>
                    <a:p>
                      <a:r>
                        <a:rPr lang="bg-BG" sz="1200">
                          <a:effectLst/>
                        </a:rPr>
                        <a:t> &gt; 5 000 кв.м. РЗП на сградата/блок-секцията/групата от блок-секции</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tc>
                  <a:txBody>
                    <a:bodyPr/>
                    <a:lstStyle/>
                    <a:p>
                      <a:r>
                        <a:rPr lang="bg-BG" sz="1200">
                          <a:effectLst/>
                        </a:rPr>
                        <a:t>20</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tc>
                  <a:txBody>
                    <a:bodyPr/>
                    <a:lstStyle/>
                    <a:p>
                      <a:pPr>
                        <a:spcBef>
                          <a:spcPts val="600"/>
                        </a:spcBef>
                        <a:spcAft>
                          <a:spcPts val="6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extLst>
                  <a:ext uri="{0D108BD9-81ED-4DB2-BD59-A6C34878D82A}">
                    <a16:rowId xmlns:a16="http://schemas.microsoft.com/office/drawing/2014/main" xmlns="" val="3422687520"/>
                  </a:ext>
                </a:extLst>
              </a:tr>
              <a:tr h="403797">
                <a:tc>
                  <a:txBody>
                    <a:bodyPr/>
                    <a:lstStyle/>
                    <a:p>
                      <a:r>
                        <a:rPr lang="bg-BG" sz="1200">
                          <a:effectLst/>
                        </a:rPr>
                        <a:t>  &gt; 4000 кв.м. РЗП на сградата/блок-секцията/групата от блок-секции ≤ 5 000 кв.м. РЗП на сградата/блок-секцията/групата от блок-секции</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tc>
                  <a:txBody>
                    <a:bodyPr/>
                    <a:lstStyle/>
                    <a:p>
                      <a:r>
                        <a:rPr lang="bg-BG" sz="1200">
                          <a:effectLst/>
                        </a:rPr>
                        <a:t>18</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tc>
                  <a:txBody>
                    <a:bodyPr/>
                    <a:lstStyle/>
                    <a:p>
                      <a:pPr>
                        <a:spcBef>
                          <a:spcPts val="600"/>
                        </a:spcBef>
                        <a:spcAft>
                          <a:spcPts val="6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extLst>
                  <a:ext uri="{0D108BD9-81ED-4DB2-BD59-A6C34878D82A}">
                    <a16:rowId xmlns:a16="http://schemas.microsoft.com/office/drawing/2014/main" xmlns="" val="1909591407"/>
                  </a:ext>
                </a:extLst>
              </a:tr>
              <a:tr h="403797">
                <a:tc>
                  <a:txBody>
                    <a:bodyPr/>
                    <a:lstStyle/>
                    <a:p>
                      <a:r>
                        <a:rPr lang="bg-BG" sz="1200">
                          <a:effectLst/>
                        </a:rPr>
                        <a:t>  &gt; 3000 кв.м. РЗП на сградата/блок-секцията/групата от блок-секции ≤ 4 000 кв.м. РЗП на сградата/блок-секцията/групата от блок-секции</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tc>
                  <a:txBody>
                    <a:bodyPr/>
                    <a:lstStyle/>
                    <a:p>
                      <a:r>
                        <a:rPr lang="bg-BG" sz="1200">
                          <a:effectLst/>
                        </a:rPr>
                        <a:t>16</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tc>
                  <a:txBody>
                    <a:bodyPr/>
                    <a:lstStyle/>
                    <a:p>
                      <a:pPr>
                        <a:spcBef>
                          <a:spcPts val="600"/>
                        </a:spcBef>
                        <a:spcAft>
                          <a:spcPts val="6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extLst>
                  <a:ext uri="{0D108BD9-81ED-4DB2-BD59-A6C34878D82A}">
                    <a16:rowId xmlns:a16="http://schemas.microsoft.com/office/drawing/2014/main" xmlns="" val="295374897"/>
                  </a:ext>
                </a:extLst>
              </a:tr>
              <a:tr h="403797">
                <a:tc>
                  <a:txBody>
                    <a:bodyPr/>
                    <a:lstStyle/>
                    <a:p>
                      <a:r>
                        <a:rPr lang="bg-BG" sz="1200">
                          <a:effectLst/>
                        </a:rPr>
                        <a:t>  &gt; 2000 кв.м. РЗП на сградата/блок-секцията/групата от блок-секции ≤ 3 000 кв.м. РЗП на сградата/блок-секцията/групата от блок-секции</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tc>
                  <a:txBody>
                    <a:bodyPr/>
                    <a:lstStyle/>
                    <a:p>
                      <a:r>
                        <a:rPr lang="bg-BG" sz="1200">
                          <a:effectLst/>
                        </a:rPr>
                        <a:t>14</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tc>
                  <a:txBody>
                    <a:bodyPr/>
                    <a:lstStyle/>
                    <a:p>
                      <a:pPr>
                        <a:spcBef>
                          <a:spcPts val="600"/>
                        </a:spcBef>
                        <a:spcAft>
                          <a:spcPts val="600"/>
                        </a:spcAft>
                      </a:pPr>
                      <a:r>
                        <a:rPr lang="bg-BG" sz="1200" dirty="0">
                          <a:effectLst/>
                        </a:rPr>
                        <a:t> </a:t>
                      </a:r>
                      <a:endParaRPr lang="x-non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extLst>
                  <a:ext uri="{0D108BD9-81ED-4DB2-BD59-A6C34878D82A}">
                    <a16:rowId xmlns:a16="http://schemas.microsoft.com/office/drawing/2014/main" xmlns="" val="856720719"/>
                  </a:ext>
                </a:extLst>
              </a:tr>
              <a:tr h="403797">
                <a:tc>
                  <a:txBody>
                    <a:bodyPr/>
                    <a:lstStyle/>
                    <a:p>
                      <a:r>
                        <a:rPr lang="bg-BG" sz="1200">
                          <a:effectLst/>
                        </a:rPr>
                        <a:t>  &gt; 1000 кв.м. РЗП на сградата/блок-секцията/групата от блок-секции ≤ 2 000 кв.м. РЗП на сградата/блок-секцията/групата от блок-секции</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tc>
                  <a:txBody>
                    <a:bodyPr/>
                    <a:lstStyle/>
                    <a:p>
                      <a:r>
                        <a:rPr lang="bg-BG" sz="1200">
                          <a:effectLst/>
                        </a:rPr>
                        <a:t>12</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tc>
                  <a:txBody>
                    <a:bodyPr/>
                    <a:lstStyle/>
                    <a:p>
                      <a:pPr>
                        <a:spcBef>
                          <a:spcPts val="600"/>
                        </a:spcBef>
                        <a:spcAft>
                          <a:spcPts val="6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extLst>
                  <a:ext uri="{0D108BD9-81ED-4DB2-BD59-A6C34878D82A}">
                    <a16:rowId xmlns:a16="http://schemas.microsoft.com/office/drawing/2014/main" xmlns="" val="2656786800"/>
                  </a:ext>
                </a:extLst>
              </a:tr>
              <a:tr h="201898">
                <a:tc>
                  <a:txBody>
                    <a:bodyPr/>
                    <a:lstStyle/>
                    <a:p>
                      <a:r>
                        <a:rPr lang="bg-BG" sz="1200">
                          <a:effectLst/>
                        </a:rPr>
                        <a:t> ≤ 1000 кв.м. РЗП на сградата/блок-секцията/групата от блок-секции</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tc>
                  <a:txBody>
                    <a:bodyPr/>
                    <a:lstStyle/>
                    <a:p>
                      <a:r>
                        <a:rPr lang="bg-BG" sz="1200">
                          <a:effectLst/>
                        </a:rPr>
                        <a:t>10</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tc>
                  <a:txBody>
                    <a:bodyPr/>
                    <a:lstStyle/>
                    <a:p>
                      <a:pPr>
                        <a:spcBef>
                          <a:spcPts val="600"/>
                        </a:spcBef>
                        <a:spcAft>
                          <a:spcPts val="6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extLst>
                  <a:ext uri="{0D108BD9-81ED-4DB2-BD59-A6C34878D82A}">
                    <a16:rowId xmlns:a16="http://schemas.microsoft.com/office/drawing/2014/main" xmlns="" val="3163502423"/>
                  </a:ext>
                </a:extLst>
              </a:tr>
              <a:tr h="605695">
                <a:tc>
                  <a:txBody>
                    <a:bodyPr/>
                    <a:lstStyle/>
                    <a:p>
                      <a:pPr marL="342900" lvl="0" indent="-342900" algn="just">
                        <a:spcBef>
                          <a:spcPts val="300"/>
                        </a:spcBef>
                        <a:spcAft>
                          <a:spcPts val="300"/>
                        </a:spcAft>
                        <a:buFont typeface="+mj-lt"/>
                        <a:buAutoNum type="arabicPeriod"/>
                      </a:pPr>
                      <a:r>
                        <a:rPr lang="bg-BG" sz="1200" dirty="0">
                          <a:effectLst/>
                        </a:rPr>
                        <a:t>Ниво на ангажираност на членовете на ЕС в СС към изпълнението на проекта</a:t>
                      </a:r>
                      <a:endParaRPr lang="x-non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tc>
                  <a:txBody>
                    <a:bodyPr/>
                    <a:lstStyle/>
                    <a:p>
                      <a:r>
                        <a:rPr lang="bg-BG" sz="1200">
                          <a:effectLst/>
                        </a:rPr>
                        <a:t>25</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tc>
                  <a:txBody>
                    <a:bodyPr/>
                    <a:lstStyle/>
                    <a:p>
                      <a:pPr>
                        <a:spcBef>
                          <a:spcPts val="600"/>
                        </a:spcBef>
                        <a:spcAft>
                          <a:spcPts val="600"/>
                        </a:spcAft>
                      </a:pPr>
                      <a:r>
                        <a:rPr lang="bg-BG" sz="1200">
                          <a:effectLst/>
                        </a:rPr>
                        <a:t>Процентът идеални части се отчита спрямо актуалното удостоверение за сдружението издадено от общинската администрация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extLst>
                  <a:ext uri="{0D108BD9-81ED-4DB2-BD59-A6C34878D82A}">
                    <a16:rowId xmlns:a16="http://schemas.microsoft.com/office/drawing/2014/main" xmlns="" val="3137758114"/>
                  </a:ext>
                </a:extLst>
              </a:tr>
              <a:tr h="605695">
                <a:tc>
                  <a:txBody>
                    <a:bodyPr/>
                    <a:lstStyle/>
                    <a:p>
                      <a:r>
                        <a:rPr lang="bg-BG" sz="1200">
                          <a:effectLst/>
                        </a:rPr>
                        <a:t>Собствениците на &gt; 95% от идеални части от общите части на ЕС членуват в СС и са подкрепили изпълнението на проекта при гласуването на общото събрание</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tc>
                  <a:txBody>
                    <a:bodyPr/>
                    <a:lstStyle/>
                    <a:p>
                      <a:r>
                        <a:rPr lang="bg-BG" sz="1200">
                          <a:effectLst/>
                        </a:rPr>
                        <a:t>25</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tc>
                  <a:txBody>
                    <a:bodyPr/>
                    <a:lstStyle/>
                    <a:p>
                      <a:pPr>
                        <a:spcBef>
                          <a:spcPts val="600"/>
                        </a:spcBef>
                        <a:spcAft>
                          <a:spcPts val="6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extLst>
                  <a:ext uri="{0D108BD9-81ED-4DB2-BD59-A6C34878D82A}">
                    <a16:rowId xmlns:a16="http://schemas.microsoft.com/office/drawing/2014/main" xmlns="" val="3598062409"/>
                  </a:ext>
                </a:extLst>
              </a:tr>
              <a:tr h="605695">
                <a:tc>
                  <a:txBody>
                    <a:bodyPr/>
                    <a:lstStyle/>
                    <a:p>
                      <a:pPr algn="just"/>
                      <a:r>
                        <a:rPr lang="bg-BG" sz="1200">
                          <a:effectLst/>
                        </a:rPr>
                        <a:t>Собствениците на &gt; 80% и ≤95% от идеални части от общите части на ЕС членуват в СС и са подкрепили изпълнението на проекта при гласуването на общото събрание</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tc>
                  <a:txBody>
                    <a:bodyPr/>
                    <a:lstStyle/>
                    <a:p>
                      <a:r>
                        <a:rPr lang="bg-BG" sz="1200">
                          <a:effectLst/>
                        </a:rPr>
                        <a:t>15</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tc>
                  <a:txBody>
                    <a:bodyPr/>
                    <a:lstStyle/>
                    <a:p>
                      <a:pPr>
                        <a:spcBef>
                          <a:spcPts val="600"/>
                        </a:spcBef>
                        <a:spcAft>
                          <a:spcPts val="6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extLst>
                  <a:ext uri="{0D108BD9-81ED-4DB2-BD59-A6C34878D82A}">
                    <a16:rowId xmlns:a16="http://schemas.microsoft.com/office/drawing/2014/main" xmlns="" val="2690006177"/>
                  </a:ext>
                </a:extLst>
              </a:tr>
              <a:tr h="403797">
                <a:tc>
                  <a:txBody>
                    <a:bodyPr/>
                    <a:lstStyle/>
                    <a:p>
                      <a:pPr algn="just"/>
                      <a:r>
                        <a:rPr lang="bg-BG" sz="1200">
                          <a:effectLst/>
                        </a:rPr>
                        <a:t>Собствениците на ≤80% от идеални части от общите части на ЕС членуват в СС и са подкрепили изпълнението на проекта при гласуването на общото събрание</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tc>
                  <a:txBody>
                    <a:bodyPr/>
                    <a:lstStyle/>
                    <a:p>
                      <a:r>
                        <a:rPr lang="bg-BG" sz="1200">
                          <a:effectLst/>
                        </a:rPr>
                        <a:t>10</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tc>
                  <a:txBody>
                    <a:bodyPr/>
                    <a:lstStyle/>
                    <a:p>
                      <a:pPr>
                        <a:spcBef>
                          <a:spcPts val="600"/>
                        </a:spcBef>
                        <a:spcAft>
                          <a:spcPts val="6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extLst>
                  <a:ext uri="{0D108BD9-81ED-4DB2-BD59-A6C34878D82A}">
                    <a16:rowId xmlns:a16="http://schemas.microsoft.com/office/drawing/2014/main" xmlns="" val="2196583302"/>
                  </a:ext>
                </a:extLst>
              </a:tr>
              <a:tr h="529517">
                <a:tc>
                  <a:txBody>
                    <a:bodyPr/>
                    <a:lstStyle/>
                    <a:p>
                      <a:pPr marL="342900" lvl="0" indent="-342900" algn="just">
                        <a:spcBef>
                          <a:spcPts val="300"/>
                        </a:spcBef>
                        <a:spcAft>
                          <a:spcPts val="300"/>
                        </a:spcAft>
                        <a:buFont typeface="+mj-lt"/>
                        <a:buAutoNum type="arabicPeriod"/>
                      </a:pPr>
                      <a:r>
                        <a:rPr lang="bg-BG" sz="1200">
                          <a:effectLst/>
                        </a:rPr>
                        <a:t>Постигнато ниво на подобрение на жилищната инфраструктура след прилагане на мерките по ЕЕ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tc>
                  <a:txBody>
                    <a:bodyPr/>
                    <a:lstStyle/>
                    <a:p>
                      <a:r>
                        <a:rPr lang="bg-BG" sz="1200">
                          <a:effectLst/>
                        </a:rPr>
                        <a:t>15</a:t>
                      </a:r>
                      <a:endParaRPr lang="x-none" sz="1200">
                        <a:effectLst/>
                      </a:endParaRPr>
                    </a:p>
                    <a:p>
                      <a:pPr algn="ctr">
                        <a:lnSpc>
                          <a:spcPct val="150000"/>
                        </a:lnSpc>
                        <a:spcBef>
                          <a:spcPts val="300"/>
                        </a:spcBef>
                        <a:spcAft>
                          <a:spcPts val="3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tc>
                  <a:txBody>
                    <a:bodyPr/>
                    <a:lstStyle/>
                    <a:p>
                      <a:pPr>
                        <a:spcBef>
                          <a:spcPts val="600"/>
                        </a:spcBef>
                        <a:spcAft>
                          <a:spcPts val="600"/>
                        </a:spcAft>
                      </a:pPr>
                      <a:r>
                        <a:rPr lang="bg-BG" sz="1200">
                          <a:effectLst/>
                        </a:rPr>
                        <a:t>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extLst>
                  <a:ext uri="{0D108BD9-81ED-4DB2-BD59-A6C34878D82A}">
                    <a16:rowId xmlns:a16="http://schemas.microsoft.com/office/drawing/2014/main" xmlns="" val="2268424807"/>
                  </a:ext>
                </a:extLst>
              </a:tr>
              <a:tr h="605695">
                <a:tc>
                  <a:txBody>
                    <a:bodyPr/>
                    <a:lstStyle/>
                    <a:p>
                      <a:pPr algn="just"/>
                      <a:r>
                        <a:rPr lang="bg-BG" sz="1200">
                          <a:effectLst/>
                        </a:rPr>
                        <a:t>6.1. Обектът на интервенция ще постигне клас енергопотребление „А“ или „сграда с близко до нулево потребление на енергия“ след изпълнението на включените в доклада от енергийното обследване мерки</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tc>
                  <a:txBody>
                    <a:bodyPr/>
                    <a:lstStyle/>
                    <a:p>
                      <a:r>
                        <a:rPr lang="bg-BG" sz="1200">
                          <a:effectLst/>
                        </a:rPr>
                        <a:t>10</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tc>
                  <a:txBody>
                    <a:bodyPr/>
                    <a:lstStyle/>
                    <a:p>
                      <a:pPr>
                        <a:spcBef>
                          <a:spcPts val="600"/>
                        </a:spcBef>
                        <a:spcAft>
                          <a:spcPts val="600"/>
                        </a:spcAft>
                      </a:pPr>
                      <a:r>
                        <a:rPr lang="bg-BG" sz="1200">
                          <a:effectLst/>
                        </a:rPr>
                        <a:t>Валиден сертификат за енергийни характеристики на сграда в експлоатация</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extLst>
                  <a:ext uri="{0D108BD9-81ED-4DB2-BD59-A6C34878D82A}">
                    <a16:rowId xmlns:a16="http://schemas.microsoft.com/office/drawing/2014/main" xmlns="" val="2459053196"/>
                  </a:ext>
                </a:extLst>
              </a:tr>
              <a:tr h="605695">
                <a:tc>
                  <a:txBody>
                    <a:bodyPr/>
                    <a:lstStyle/>
                    <a:p>
                      <a:pPr algn="just"/>
                      <a:r>
                        <a:rPr lang="bg-BG" sz="1200">
                          <a:effectLst/>
                        </a:rPr>
                        <a:t>6.2 Проектът предвижда изпълнението на мерки допринасящи общия архитектурен облик на града в съответствие с одобрена от общинската администрация наредба/указания  </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tc>
                  <a:txBody>
                    <a:bodyPr/>
                    <a:lstStyle/>
                    <a:p>
                      <a:r>
                        <a:rPr lang="bg-BG" sz="1200">
                          <a:effectLst/>
                        </a:rPr>
                        <a:t>5</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tc>
                  <a:txBody>
                    <a:bodyPr/>
                    <a:lstStyle/>
                    <a:p>
                      <a:pPr>
                        <a:spcBef>
                          <a:spcPts val="600"/>
                        </a:spcBef>
                        <a:spcAft>
                          <a:spcPts val="600"/>
                        </a:spcAft>
                      </a:pPr>
                      <a:r>
                        <a:rPr lang="bg-BG" sz="1200">
                          <a:effectLst/>
                        </a:rPr>
                        <a:t>В т.11 от формуляра  следва да бъде посочен линк към общинския документ даващ съответните предписания</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extLst>
                  <a:ext uri="{0D108BD9-81ED-4DB2-BD59-A6C34878D82A}">
                    <a16:rowId xmlns:a16="http://schemas.microsoft.com/office/drawing/2014/main" xmlns="" val="3472874500"/>
                  </a:ext>
                </a:extLst>
              </a:tr>
              <a:tr h="271535">
                <a:tc>
                  <a:txBody>
                    <a:bodyPr/>
                    <a:lstStyle/>
                    <a:p>
                      <a:pPr algn="just">
                        <a:spcBef>
                          <a:spcPts val="300"/>
                        </a:spcBef>
                        <a:spcAft>
                          <a:spcPts val="300"/>
                        </a:spcAft>
                      </a:pPr>
                      <a:r>
                        <a:rPr lang="bg-BG" sz="1200">
                          <a:effectLst/>
                        </a:rPr>
                        <a:t>Максимален брой точки:</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tc>
                  <a:txBody>
                    <a:bodyPr/>
                    <a:lstStyle/>
                    <a:p>
                      <a:pPr algn="ctr">
                        <a:lnSpc>
                          <a:spcPct val="150000"/>
                        </a:lnSpc>
                        <a:spcBef>
                          <a:spcPts val="300"/>
                        </a:spcBef>
                        <a:spcAft>
                          <a:spcPts val="300"/>
                        </a:spcAft>
                      </a:pPr>
                      <a:r>
                        <a:rPr lang="bg-BG" sz="1200">
                          <a:effectLst/>
                        </a:rPr>
                        <a:t>140</a:t>
                      </a:r>
                      <a:endParaRPr lang="x-none" sz="120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tc>
                  <a:txBody>
                    <a:bodyPr/>
                    <a:lstStyle/>
                    <a:p>
                      <a:pPr>
                        <a:spcBef>
                          <a:spcPts val="600"/>
                        </a:spcBef>
                        <a:spcAft>
                          <a:spcPts val="600"/>
                        </a:spcAft>
                      </a:pPr>
                      <a:r>
                        <a:rPr lang="bg-BG" sz="1200" dirty="0">
                          <a:effectLst/>
                        </a:rPr>
                        <a:t> </a:t>
                      </a:r>
                      <a:endParaRPr lang="x-non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9616" marR="49616" marT="0" marB="0"/>
                </a:tc>
                <a:extLst>
                  <a:ext uri="{0D108BD9-81ED-4DB2-BD59-A6C34878D82A}">
                    <a16:rowId xmlns:a16="http://schemas.microsoft.com/office/drawing/2014/main" xmlns="" val="3597956368"/>
                  </a:ext>
                </a:extLst>
              </a:tr>
            </a:tbl>
          </a:graphicData>
        </a:graphic>
      </p:graphicFrame>
    </p:spTree>
    <p:extLst>
      <p:ext uri="{BB962C8B-B14F-4D97-AF65-F5344CB8AC3E}">
        <p14:creationId xmlns:p14="http://schemas.microsoft.com/office/powerpoint/2010/main" val="1669331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3F91A0-625D-C44E-99DC-3EC2D3FC903B}"/>
              </a:ext>
            </a:extLst>
          </p:cNvPr>
          <p:cNvSpPr>
            <a:spLocks noGrp="1"/>
          </p:cNvSpPr>
          <p:nvPr>
            <p:ph type="title"/>
          </p:nvPr>
        </p:nvSpPr>
        <p:spPr>
          <a:xfrm>
            <a:off x="838200" y="365125"/>
            <a:ext cx="10515600" cy="460065"/>
          </a:xfrm>
        </p:spPr>
        <p:txBody>
          <a:bodyPr>
            <a:normAutofit/>
          </a:bodyPr>
          <a:lstStyle/>
          <a:p>
            <a:r>
              <a:rPr lang="bg-BG" sz="1200" dirty="0"/>
              <a:t>При кандидатстване следва да се представят по електронен път всички изискуеми документи, както следва </a:t>
            </a:r>
            <a:endParaRPr lang="x-none" sz="1200" dirty="0"/>
          </a:p>
        </p:txBody>
      </p:sp>
      <p:sp>
        <p:nvSpPr>
          <p:cNvPr id="3" name="Content Placeholder 2">
            <a:extLst>
              <a:ext uri="{FF2B5EF4-FFF2-40B4-BE49-F238E27FC236}">
                <a16:creationId xmlns:a16="http://schemas.microsoft.com/office/drawing/2014/main" xmlns="" id="{043ECC85-B96D-D344-BAD5-849B57655759}"/>
              </a:ext>
            </a:extLst>
          </p:cNvPr>
          <p:cNvSpPr>
            <a:spLocks noGrp="1"/>
          </p:cNvSpPr>
          <p:nvPr>
            <p:ph idx="1"/>
          </p:nvPr>
        </p:nvSpPr>
        <p:spPr>
          <a:xfrm>
            <a:off x="838200" y="735980"/>
            <a:ext cx="10515600" cy="5440983"/>
          </a:xfrm>
        </p:spPr>
        <p:txBody>
          <a:bodyPr>
            <a:normAutofit fontScale="85000" lnSpcReduction="20000"/>
          </a:bodyPr>
          <a:lstStyle/>
          <a:p>
            <a:pPr marL="342900" lvl="0" indent="-342900" algn="just">
              <a:spcBef>
                <a:spcPts val="600"/>
              </a:spcBef>
              <a:buFont typeface="+mj-lt"/>
              <a:buAutoNum type="arabicPeriod"/>
            </a:pPr>
            <a:r>
              <a:rPr lang="bg-BG" sz="1800" b="1" dirty="0">
                <a:effectLst/>
                <a:latin typeface="Times New Roman" panose="02020603050405020304" pitchFamily="18" charset="0"/>
                <a:ea typeface="Calibri" panose="020F0502020204030204" pitchFamily="34" charset="0"/>
                <a:cs typeface="Times New Roman" panose="02020603050405020304" pitchFamily="18" charset="0"/>
              </a:rPr>
              <a:t>Формуляр за кандидатстване - </a:t>
            </a:r>
            <a:r>
              <a:rPr lang="bg-BG" sz="1800" i="1" dirty="0">
                <a:effectLst/>
                <a:latin typeface="Times New Roman" panose="02020603050405020304" pitchFamily="18" charset="0"/>
                <a:ea typeface="Calibri" panose="020F0502020204030204" pitchFamily="34" charset="0"/>
                <a:cs typeface="Times New Roman" panose="02020603050405020304" pitchFamily="18" charset="0"/>
              </a:rPr>
              <a:t>попълва се електронно в ИС за МВУ;</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600"/>
              </a:spcBef>
              <a:buFont typeface="+mj-lt"/>
              <a:buAutoNum type="arabicPeriod"/>
            </a:pPr>
            <a:r>
              <a:rPr lang="bg-BG" sz="1800" b="1" dirty="0">
                <a:effectLst/>
                <a:latin typeface="Times New Roman" panose="02020603050405020304" pitchFamily="18" charset="0"/>
                <a:ea typeface="Calibri" panose="020F0502020204030204" pitchFamily="34" charset="0"/>
                <a:cs typeface="Times New Roman" panose="02020603050405020304" pitchFamily="18" charset="0"/>
              </a:rPr>
              <a:t>Декларация за съответствие с изискванията по процедурата при кандидатстване </a:t>
            </a:r>
            <a:r>
              <a:rPr lang="bg-BG" sz="1800" dirty="0">
                <a:effectLst/>
                <a:latin typeface="Times New Roman" panose="02020603050405020304" pitchFamily="18" charset="0"/>
                <a:ea typeface="Calibri" panose="020F0502020204030204" pitchFamily="34" charset="0"/>
                <a:cs typeface="Times New Roman" panose="02020603050405020304" pitchFamily="18" charset="0"/>
              </a:rPr>
              <a:t>(Приложение №1)</a:t>
            </a:r>
            <a:r>
              <a:rPr lang="bg-BG"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bg-BG"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bg-BG" sz="1800" i="1" dirty="0">
                <a:effectLst/>
                <a:latin typeface="Times New Roman" panose="02020603050405020304" pitchFamily="18" charset="0"/>
                <a:ea typeface="Calibri" panose="020F0502020204030204" pitchFamily="34" charset="0"/>
                <a:cs typeface="Times New Roman" panose="02020603050405020304" pitchFamily="18" charset="0"/>
              </a:rPr>
              <a:t>попълва се към Формуляра за кандидатстване в ИС за МВУ</a:t>
            </a:r>
            <a:r>
              <a:rPr lang="bg-BG"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600"/>
              </a:spcBef>
              <a:buFont typeface="+mj-lt"/>
              <a:buAutoNum type="arabicPeriod"/>
            </a:pPr>
            <a:r>
              <a:rPr lang="bg-BG" sz="1800" b="1" dirty="0">
                <a:effectLst/>
                <a:latin typeface="Times New Roman" panose="02020603050405020304" pitchFamily="18" charset="0"/>
                <a:ea typeface="Calibri" panose="020F0502020204030204" pitchFamily="34" charset="0"/>
                <a:cs typeface="Times New Roman" panose="02020603050405020304" pitchFamily="18" charset="0"/>
              </a:rPr>
              <a:t>Документ за регистрация на сдружение при условията и по реда на Закона за управление на етажната собственост и доказателство за вписване в публичния регистър на съответната община/район и в регистър БУЛСТАТ -</a:t>
            </a:r>
            <a:r>
              <a:rPr lang="bg-BG"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bg-BG" sz="1800" i="1" dirty="0">
                <a:effectLst/>
                <a:latin typeface="Times New Roman" panose="02020603050405020304" pitchFamily="18" charset="0"/>
                <a:ea typeface="Calibri" panose="020F0502020204030204" pitchFamily="34" charset="0"/>
                <a:cs typeface="Times New Roman" panose="02020603050405020304" pitchFamily="18" charset="0"/>
              </a:rPr>
              <a:t>подава се във формат сканирано копие</a:t>
            </a:r>
            <a:r>
              <a:rPr lang="bg-BG"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600"/>
              </a:spcBef>
              <a:buFont typeface="+mj-lt"/>
              <a:buAutoNum type="arabicPeriod"/>
            </a:pPr>
            <a:r>
              <a:rPr lang="bg-BG" sz="1800" b="1" dirty="0">
                <a:effectLst/>
                <a:latin typeface="Times New Roman" panose="02020603050405020304" pitchFamily="18" charset="0"/>
                <a:ea typeface="Calibri" panose="020F0502020204030204" pitchFamily="34" charset="0"/>
                <a:cs typeface="Times New Roman" panose="02020603050405020304" pitchFamily="18" charset="0"/>
              </a:rPr>
              <a:t>Документи удостоверяващи взетите от СС и общото събрание на етажната собственост решения за кандидатстване по настоящата процедура за изпълнение на ЕТАП 1 от </a:t>
            </a:r>
            <a:r>
              <a:rPr lang="bg-BG" sz="1800" b="1" dirty="0" err="1">
                <a:effectLst/>
                <a:latin typeface="Times New Roman" panose="02020603050405020304" pitchFamily="18" charset="0"/>
                <a:ea typeface="Calibri" panose="020F0502020204030204" pitchFamily="34" charset="0"/>
                <a:cs typeface="Times New Roman" panose="02020603050405020304" pitchFamily="18" charset="0"/>
              </a:rPr>
              <a:t>подмярка</a:t>
            </a:r>
            <a:r>
              <a:rPr lang="bg-BG" sz="1800" b="1" dirty="0">
                <a:effectLst/>
                <a:latin typeface="Times New Roman" panose="02020603050405020304" pitchFamily="18" charset="0"/>
                <a:ea typeface="Calibri" panose="020F0502020204030204" pitchFamily="34" charset="0"/>
                <a:cs typeface="Times New Roman" panose="02020603050405020304" pitchFamily="18" charset="0"/>
              </a:rPr>
              <a:t> 1 „Подкрепа за устойчиво енергийно обновяване на жилищния сграден фонд“ от инвестиция „Енергийна ефективност в сграден </a:t>
            </a:r>
            <a:r>
              <a:rPr lang="bg-BG" sz="1800" b="1" dirty="0" err="1">
                <a:effectLst/>
                <a:latin typeface="Times New Roman" panose="02020603050405020304" pitchFamily="18" charset="0"/>
                <a:ea typeface="Calibri" panose="020F0502020204030204" pitchFamily="34" charset="0"/>
                <a:cs typeface="Times New Roman" panose="02020603050405020304" pitchFamily="18" charset="0"/>
              </a:rPr>
              <a:t>фонд“на</a:t>
            </a:r>
            <a:r>
              <a:rPr lang="bg-BG" sz="1800" b="1" dirty="0">
                <a:effectLst/>
                <a:latin typeface="Times New Roman" panose="02020603050405020304" pitchFamily="18" charset="0"/>
                <a:ea typeface="Calibri" panose="020F0502020204030204" pitchFamily="34" charset="0"/>
                <a:cs typeface="Times New Roman" panose="02020603050405020304" pitchFamily="18" charset="0"/>
              </a:rPr>
              <a:t> Националния план за възстановяване и устойчивост. </a:t>
            </a:r>
            <a:r>
              <a:rPr lang="bg-BG" sz="1800" i="1" dirty="0">
                <a:effectLst/>
                <a:latin typeface="Times New Roman" panose="02020603050405020304" pitchFamily="18" charset="0"/>
                <a:ea typeface="Calibri" panose="020F0502020204030204" pitchFamily="34" charset="0"/>
                <a:cs typeface="Times New Roman" panose="02020603050405020304" pitchFamily="18" charset="0"/>
              </a:rPr>
              <a:t>- подава се във формат сканирано копие</a:t>
            </a:r>
            <a:r>
              <a:rPr lang="bg-BG"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600"/>
              </a:spcBef>
              <a:buFont typeface="+mj-lt"/>
              <a:buAutoNum type="arabicPeriod"/>
            </a:pPr>
            <a:r>
              <a:rPr lang="bg-BG" sz="1800" b="1" dirty="0">
                <a:effectLst/>
                <a:latin typeface="Times New Roman" panose="02020603050405020304" pitchFamily="18" charset="0"/>
                <a:ea typeface="Calibri" panose="020F0502020204030204" pitchFamily="34" charset="0"/>
                <a:cs typeface="Times New Roman" panose="02020603050405020304" pitchFamily="18" charset="0"/>
              </a:rPr>
              <a:t>Партньорско споразумение</a:t>
            </a:r>
            <a:r>
              <a:rPr lang="bg-BG" sz="1800" dirty="0">
                <a:effectLst/>
                <a:latin typeface="Times New Roman" panose="02020603050405020304" pitchFamily="18" charset="0"/>
                <a:ea typeface="Calibri" panose="020F0502020204030204" pitchFamily="34" charset="0"/>
                <a:cs typeface="Times New Roman" panose="02020603050405020304" pitchFamily="18" charset="0"/>
              </a:rPr>
              <a:t> (Приложение №2) </a:t>
            </a:r>
            <a:r>
              <a:rPr lang="bg-BG" sz="1800" i="1" dirty="0">
                <a:effectLst/>
                <a:latin typeface="Times New Roman" panose="02020603050405020304" pitchFamily="18" charset="0"/>
                <a:ea typeface="Calibri" panose="020F0502020204030204" pitchFamily="34" charset="0"/>
                <a:cs typeface="Times New Roman" panose="02020603050405020304" pitchFamily="18" charset="0"/>
              </a:rPr>
              <a:t>- подава се във формат сканирано копие</a:t>
            </a:r>
            <a:r>
              <a:rPr lang="bg-BG"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600"/>
              </a:spcBef>
              <a:buFont typeface="+mj-lt"/>
              <a:buAutoNum type="arabicPeriod"/>
            </a:pPr>
            <a:r>
              <a:rPr lang="bg-BG" sz="1800" b="1" dirty="0">
                <a:effectLst/>
                <a:latin typeface="Times New Roman" panose="02020603050405020304" pitchFamily="18" charset="0"/>
                <a:ea typeface="Calibri" panose="020F0502020204030204" pitchFamily="34" charset="0"/>
                <a:cs typeface="Times New Roman" panose="02020603050405020304" pitchFamily="18" charset="0"/>
              </a:rPr>
              <a:t>Обследване за енергийна ефективност (доклад и резюме), придружено от сертификат за енергийни характеристики на сграда в експлоатация и при необходимост   </a:t>
            </a:r>
            <a:r>
              <a:rPr lang="bg-BG" sz="1800" i="1" dirty="0">
                <a:effectLst/>
                <a:latin typeface="Times New Roman" panose="02020603050405020304" pitchFamily="18" charset="0"/>
                <a:ea typeface="Calibri" panose="020F0502020204030204" pitchFamily="34" charset="0"/>
                <a:cs typeface="Times New Roman" panose="02020603050405020304" pitchFamily="18" charset="0"/>
              </a:rPr>
              <a:t>- подават се във формат сканирано копие</a:t>
            </a:r>
            <a:r>
              <a:rPr lang="bg-BG"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600"/>
              </a:spcBef>
              <a:buFont typeface="+mj-lt"/>
              <a:buAutoNum type="arabicPeriod"/>
            </a:pPr>
            <a:r>
              <a:rPr lang="bg-BG" sz="1800" b="1" dirty="0">
                <a:effectLst/>
                <a:latin typeface="Times New Roman" panose="02020603050405020304" pitchFamily="18" charset="0"/>
                <a:ea typeface="Calibri" panose="020F0502020204030204" pitchFamily="34" charset="0"/>
                <a:cs typeface="Times New Roman" panose="02020603050405020304" pitchFamily="18" charset="0"/>
              </a:rPr>
              <a:t>Обследване за установяване на техническите характеристики на сградата и технически паспорт  </a:t>
            </a:r>
            <a:r>
              <a:rPr lang="bg-BG" sz="1800" i="1" dirty="0">
                <a:effectLst/>
                <a:latin typeface="Times New Roman" panose="02020603050405020304" pitchFamily="18" charset="0"/>
                <a:ea typeface="Calibri" panose="020F0502020204030204" pitchFamily="34" charset="0"/>
                <a:cs typeface="Times New Roman" panose="02020603050405020304" pitchFamily="18" charset="0"/>
              </a:rPr>
              <a:t>- подават се във формат сканирано копие</a:t>
            </a:r>
            <a:r>
              <a:rPr lang="bg-BG"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600"/>
              </a:spcBef>
              <a:buFont typeface="+mj-lt"/>
              <a:buAutoNum type="arabicPeriod"/>
            </a:pPr>
            <a:r>
              <a:rPr lang="bg-BG" sz="1800" b="1" dirty="0">
                <a:effectLst/>
                <a:latin typeface="Times New Roman" panose="02020603050405020304" pitchFamily="18" charset="0"/>
                <a:ea typeface="Calibri" panose="020F0502020204030204" pitchFamily="34" charset="0"/>
                <a:cs typeface="Times New Roman" panose="02020603050405020304" pitchFamily="18" charset="0"/>
              </a:rPr>
              <a:t>Обобщено КСС - </a:t>
            </a:r>
            <a:r>
              <a:rPr lang="bg-BG" sz="1800" i="1" dirty="0">
                <a:effectLst/>
                <a:latin typeface="Times New Roman" panose="02020603050405020304" pitchFamily="18" charset="0"/>
                <a:ea typeface="Calibri" panose="020F0502020204030204" pitchFamily="34" charset="0"/>
                <a:cs typeface="Times New Roman" panose="02020603050405020304" pitchFamily="18" charset="0"/>
              </a:rPr>
              <a:t>подава се във формат EXCEL</a:t>
            </a:r>
            <a:r>
              <a:rPr lang="bg-BG"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600"/>
              </a:spcBef>
              <a:buFont typeface="+mj-lt"/>
              <a:buAutoNum type="arabicPeriod"/>
            </a:pPr>
            <a:r>
              <a:rPr lang="bg-BG" sz="1800" b="1" dirty="0">
                <a:effectLst/>
                <a:latin typeface="Times New Roman" panose="02020603050405020304" pitchFamily="18" charset="0"/>
                <a:ea typeface="Calibri" panose="020F0502020204030204" pitchFamily="34" charset="0"/>
                <a:cs typeface="Times New Roman" panose="02020603050405020304" pitchFamily="18" charset="0"/>
              </a:rPr>
              <a:t>Декларация за държавни/минимални помощи </a:t>
            </a:r>
            <a:r>
              <a:rPr lang="bg-BG" sz="1800" dirty="0">
                <a:effectLst/>
                <a:latin typeface="Times New Roman" panose="02020603050405020304" pitchFamily="18" charset="0"/>
                <a:ea typeface="Calibri" panose="020F0502020204030204" pitchFamily="34" charset="0"/>
                <a:cs typeface="Times New Roman" panose="02020603050405020304" pitchFamily="18" charset="0"/>
              </a:rPr>
              <a:t>(Приложение №3)</a:t>
            </a:r>
            <a:r>
              <a:rPr lang="bg-BG" sz="1800" b="1" dirty="0">
                <a:effectLst/>
                <a:latin typeface="Times New Roman" panose="02020603050405020304" pitchFamily="18" charset="0"/>
                <a:ea typeface="Calibri" panose="020F0502020204030204" pitchFamily="34" charset="0"/>
                <a:cs typeface="Times New Roman" panose="02020603050405020304" pitchFamily="18" charset="0"/>
              </a:rPr>
              <a:t> – </a:t>
            </a:r>
            <a:r>
              <a:rPr lang="bg-BG" sz="1800" i="1" dirty="0">
                <a:effectLst/>
                <a:latin typeface="Times New Roman" panose="02020603050405020304" pitchFamily="18" charset="0"/>
                <a:ea typeface="Calibri" panose="020F0502020204030204" pitchFamily="34" charset="0"/>
                <a:cs typeface="Times New Roman" panose="02020603050405020304" pitchFamily="18" charset="0"/>
              </a:rPr>
              <a:t>подава се във формат сканирано копие; </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rabicPeriod"/>
            </a:pPr>
            <a:r>
              <a:rPr lang="bg-BG" sz="1800" b="1" dirty="0">
                <a:effectLst/>
                <a:latin typeface="Times New Roman" panose="02020603050405020304" pitchFamily="18" charset="0"/>
                <a:ea typeface="Calibri" panose="020F0502020204030204" pitchFamily="34" charset="0"/>
                <a:cs typeface="Times New Roman" panose="02020603050405020304" pitchFamily="18" charset="0"/>
              </a:rPr>
              <a:t>Контролен лист за самооценка съгласно „принципа за </a:t>
            </a:r>
            <a:r>
              <a:rPr lang="bg-BG" sz="1800" b="1" dirty="0" err="1">
                <a:effectLst/>
                <a:latin typeface="Times New Roman" panose="02020603050405020304" pitchFamily="18" charset="0"/>
                <a:ea typeface="Calibri" panose="020F0502020204030204" pitchFamily="34" charset="0"/>
                <a:cs typeface="Times New Roman" panose="02020603050405020304" pitchFamily="18" charset="0"/>
              </a:rPr>
              <a:t>ненанасяне</a:t>
            </a:r>
            <a:r>
              <a:rPr lang="bg-BG" sz="1800" b="1" dirty="0">
                <a:effectLst/>
                <a:latin typeface="Times New Roman" panose="02020603050405020304" pitchFamily="18" charset="0"/>
                <a:ea typeface="Calibri" panose="020F0502020204030204" pitchFamily="34" charset="0"/>
                <a:cs typeface="Times New Roman" panose="02020603050405020304" pitchFamily="18" charset="0"/>
              </a:rPr>
              <a:t> на значителни вреди“</a:t>
            </a:r>
            <a:r>
              <a:rPr lang="bg-BG"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bg-BG"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bg-BG"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bg-BG" sz="1800" i="1" dirty="0">
                <a:effectLst/>
                <a:latin typeface="Times New Roman" panose="02020603050405020304" pitchFamily="18" charset="0"/>
                <a:ea typeface="Calibri" panose="020F0502020204030204" pitchFamily="34" charset="0"/>
                <a:cs typeface="Times New Roman" panose="02020603050405020304" pitchFamily="18" charset="0"/>
              </a:rPr>
              <a:t>попълва се в ИС на МВУ;</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600"/>
              </a:spcBef>
              <a:buFont typeface="+mj-lt"/>
              <a:buAutoNum type="arabicPeriod"/>
            </a:pPr>
            <a:r>
              <a:rPr lang="bg-BG" sz="1800" b="1" dirty="0">
                <a:effectLst/>
                <a:latin typeface="Times New Roman" panose="02020603050405020304" pitchFamily="18" charset="0"/>
                <a:ea typeface="Calibri" panose="020F0502020204030204" pitchFamily="34" charset="0"/>
                <a:cs typeface="Times New Roman" panose="02020603050405020304" pitchFamily="18" charset="0"/>
              </a:rPr>
              <a:t>Пълномощно/заповед на лицето, което подписва с електронен подпис от името на водещия партньор документите за кандидатстване по предложението за изпълнение на инвестиция в ИС за МВУ </a:t>
            </a:r>
            <a:r>
              <a:rPr lang="bg-BG" sz="1800" i="1" dirty="0">
                <a:effectLst/>
                <a:latin typeface="Times New Roman" panose="02020603050405020304" pitchFamily="18" charset="0"/>
                <a:ea typeface="Calibri" panose="020F0502020204030204" pitchFamily="34" charset="0"/>
                <a:cs typeface="Times New Roman" panose="02020603050405020304" pitchFamily="18" charset="0"/>
              </a:rPr>
              <a:t>(ако е приложимо) - подава се в оригинал или във формат сканирано копие.</a:t>
            </a:r>
            <a:r>
              <a:rPr lang="bg-BG"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600"/>
              </a:spcBef>
              <a:buFont typeface="+mj-lt"/>
              <a:buAutoNum type="arabicPeriod"/>
            </a:pPr>
            <a:r>
              <a:rPr lang="bg-BG" sz="1800" b="1" dirty="0">
                <a:effectLst/>
                <a:latin typeface="Times New Roman" panose="02020603050405020304" pitchFamily="18" charset="0"/>
                <a:ea typeface="Calibri" panose="020F0502020204030204" pitchFamily="34" charset="0"/>
                <a:cs typeface="Times New Roman" panose="02020603050405020304" pitchFamily="18" charset="0"/>
              </a:rPr>
              <a:t>Декларация относно енергийните характеристики на сградата – </a:t>
            </a:r>
            <a:r>
              <a:rPr lang="bg-BG" sz="1800" i="1" dirty="0">
                <a:effectLst/>
                <a:latin typeface="Times New Roman" panose="02020603050405020304" pitchFamily="18" charset="0"/>
                <a:ea typeface="Calibri" panose="020F0502020204030204" pitchFamily="34" charset="0"/>
                <a:cs typeface="Times New Roman" panose="02020603050405020304" pitchFamily="18" charset="0"/>
              </a:rPr>
              <a:t>попълва се в ИС на МВУ</a:t>
            </a:r>
            <a:r>
              <a:rPr lang="bg-BG"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600"/>
              </a:spcBef>
              <a:buFont typeface="+mj-lt"/>
              <a:buAutoNum type="arabicPeriod"/>
            </a:pPr>
            <a:r>
              <a:rPr lang="bg-BG" sz="1800" b="1" dirty="0">
                <a:effectLst/>
                <a:latin typeface="Times New Roman" panose="02020603050405020304" pitchFamily="18" charset="0"/>
                <a:ea typeface="Calibri" panose="020F0502020204030204" pitchFamily="34" charset="0"/>
                <a:cs typeface="Times New Roman" panose="02020603050405020304" pitchFamily="18" charset="0"/>
              </a:rPr>
              <a:t>Декларация относно резултатите от проведеното събрание на ЕС за създаване на СС– </a:t>
            </a:r>
            <a:r>
              <a:rPr lang="bg-BG" sz="1800" i="1" dirty="0">
                <a:effectLst/>
                <a:latin typeface="Times New Roman" panose="02020603050405020304" pitchFamily="18" charset="0"/>
                <a:ea typeface="Calibri" panose="020F0502020204030204" pitchFamily="34" charset="0"/>
                <a:cs typeface="Times New Roman" panose="02020603050405020304" pitchFamily="18" charset="0"/>
              </a:rPr>
              <a:t>попълва се в ИС на МВУ</a:t>
            </a:r>
            <a:r>
              <a:rPr lang="bg-BG"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600"/>
              </a:spcBef>
              <a:buFont typeface="+mj-lt"/>
              <a:buAutoNum type="arabicPeriod"/>
            </a:pPr>
            <a:r>
              <a:rPr lang="bg-BG" sz="1800" b="1" dirty="0">
                <a:effectLst/>
                <a:latin typeface="Times New Roman" panose="02020603050405020304" pitchFamily="18" charset="0"/>
                <a:ea typeface="Calibri" panose="020F0502020204030204" pitchFamily="34" charset="0"/>
                <a:cs typeface="Times New Roman" panose="02020603050405020304" pitchFamily="18" charset="0"/>
              </a:rPr>
              <a:t>Декларация относно представения сертификат за енергийна ефективност – </a:t>
            </a:r>
            <a:r>
              <a:rPr lang="bg-BG" sz="1800" i="1" dirty="0">
                <a:effectLst/>
                <a:latin typeface="Times New Roman" panose="02020603050405020304" pitchFamily="18" charset="0"/>
                <a:ea typeface="Calibri" panose="020F0502020204030204" pitchFamily="34" charset="0"/>
                <a:cs typeface="Times New Roman" panose="02020603050405020304" pitchFamily="18" charset="0"/>
              </a:rPr>
              <a:t>попълва се в ИС на МВУ</a:t>
            </a:r>
            <a:r>
              <a:rPr lang="bg-BG"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x-non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x-none" dirty="0"/>
          </a:p>
        </p:txBody>
      </p:sp>
    </p:spTree>
    <p:extLst>
      <p:ext uri="{BB962C8B-B14F-4D97-AF65-F5344CB8AC3E}">
        <p14:creationId xmlns:p14="http://schemas.microsoft.com/office/powerpoint/2010/main" val="1725315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F33F27-7E77-7041-8F76-B7A0A3F53E95}"/>
              </a:ext>
            </a:extLst>
          </p:cNvPr>
          <p:cNvSpPr>
            <a:spLocks noGrp="1"/>
          </p:cNvSpPr>
          <p:nvPr>
            <p:ph type="title"/>
          </p:nvPr>
        </p:nvSpPr>
        <p:spPr/>
        <p:txBody>
          <a:bodyPr/>
          <a:lstStyle/>
          <a:p>
            <a:r>
              <a:rPr lang="bg-BG" dirty="0"/>
              <a:t>Процедура</a:t>
            </a:r>
            <a:endParaRPr lang="x-none" dirty="0"/>
          </a:p>
        </p:txBody>
      </p:sp>
      <p:sp>
        <p:nvSpPr>
          <p:cNvPr id="3" name="Content Placeholder 2">
            <a:extLst>
              <a:ext uri="{FF2B5EF4-FFF2-40B4-BE49-F238E27FC236}">
                <a16:creationId xmlns:a16="http://schemas.microsoft.com/office/drawing/2014/main" xmlns="" id="{8C06FD62-E9E4-F74B-B287-90608519E6DB}"/>
              </a:ext>
            </a:extLst>
          </p:cNvPr>
          <p:cNvSpPr>
            <a:spLocks noGrp="1"/>
          </p:cNvSpPr>
          <p:nvPr>
            <p:ph idx="1"/>
          </p:nvPr>
        </p:nvSpPr>
        <p:spPr/>
        <p:txBody>
          <a:bodyPr/>
          <a:lstStyle/>
          <a:p>
            <a:r>
              <a:rPr lang="en-GB" dirty="0">
                <a:latin typeface="+mj-lt"/>
                <a:hlinkClick r:id="rId2"/>
              </a:rPr>
              <a:t>https://eumis2020.government.bg/bg/s/Procedure/Info/dbc86350-cccd-414a-a175-a1d440952525</a:t>
            </a:r>
            <a:r>
              <a:rPr lang="bg-BG" dirty="0">
                <a:latin typeface="+mj-lt"/>
              </a:rPr>
              <a:t> </a:t>
            </a:r>
          </a:p>
          <a:p>
            <a:pPr algn="just"/>
            <a:r>
              <a:rPr lang="bg-BG" b="1" i="0" u="none" strike="noStrike" dirty="0">
                <a:solidFill>
                  <a:srgbClr val="333333"/>
                </a:solidFill>
                <a:effectLst/>
                <a:latin typeface="+mj-lt"/>
              </a:rPr>
              <a:t>Начален срок:</a:t>
            </a:r>
            <a:r>
              <a:rPr lang="bg-BG" b="0" i="0" u="none" strike="noStrike" dirty="0">
                <a:solidFill>
                  <a:srgbClr val="333333"/>
                </a:solidFill>
                <a:effectLst/>
                <a:latin typeface="+mj-lt"/>
              </a:rPr>
              <a:t> </a:t>
            </a:r>
            <a:r>
              <a:rPr lang="bg-BG" b="1" i="0" u="none" strike="noStrike" dirty="0">
                <a:solidFill>
                  <a:srgbClr val="FF0000"/>
                </a:solidFill>
                <a:effectLst/>
                <a:latin typeface="+mj-lt"/>
              </a:rPr>
              <a:t>20.12.2022 г. 15:25 </a:t>
            </a:r>
            <a:r>
              <a:rPr lang="bg-BG" b="1" i="0" u="none" strike="noStrike" dirty="0" err="1">
                <a:solidFill>
                  <a:srgbClr val="FF0000"/>
                </a:solidFill>
                <a:effectLst/>
                <a:latin typeface="+mj-lt"/>
              </a:rPr>
              <a:t>ч</a:t>
            </a:r>
            <a:r>
              <a:rPr lang="bg-BG" b="1" i="0" u="none" strike="noStrike" dirty="0">
                <a:solidFill>
                  <a:srgbClr val="FF0000"/>
                </a:solidFill>
                <a:effectLst/>
                <a:latin typeface="+mj-lt"/>
              </a:rPr>
              <a:t>.</a:t>
            </a:r>
            <a:endParaRPr lang="bg-BG" b="0" i="0" u="none" strike="noStrike" dirty="0">
              <a:solidFill>
                <a:srgbClr val="333333"/>
              </a:solidFill>
              <a:effectLst/>
              <a:latin typeface="+mj-lt"/>
            </a:endParaRPr>
          </a:p>
          <a:p>
            <a:pPr algn="just"/>
            <a:r>
              <a:rPr lang="bg-BG" b="1" i="0" u="none" strike="noStrike" dirty="0">
                <a:solidFill>
                  <a:srgbClr val="333333"/>
                </a:solidFill>
                <a:effectLst/>
                <a:latin typeface="+mj-lt"/>
              </a:rPr>
              <a:t>Краен срок:</a:t>
            </a:r>
            <a:r>
              <a:rPr lang="bg-BG" b="0" i="0" u="none" strike="noStrike" dirty="0">
                <a:solidFill>
                  <a:srgbClr val="333333"/>
                </a:solidFill>
                <a:effectLst/>
                <a:latin typeface="+mj-lt"/>
              </a:rPr>
              <a:t> </a:t>
            </a:r>
            <a:r>
              <a:rPr lang="bg-BG" b="1" i="0" u="none" strike="noStrike" dirty="0">
                <a:solidFill>
                  <a:srgbClr val="FF0000"/>
                </a:solidFill>
                <a:effectLst/>
                <a:latin typeface="+mj-lt"/>
              </a:rPr>
              <a:t>31.05.2023 г. 17:00 </a:t>
            </a:r>
            <a:r>
              <a:rPr lang="bg-BG" b="1" i="0" u="none" strike="noStrike" dirty="0" err="1">
                <a:solidFill>
                  <a:srgbClr val="FF0000"/>
                </a:solidFill>
                <a:effectLst/>
                <a:latin typeface="+mj-lt"/>
              </a:rPr>
              <a:t>ч</a:t>
            </a:r>
            <a:r>
              <a:rPr lang="bg-BG" b="1" i="0" u="none" strike="noStrike" dirty="0">
                <a:solidFill>
                  <a:srgbClr val="FF0000"/>
                </a:solidFill>
                <a:effectLst/>
                <a:latin typeface="+mj-lt"/>
              </a:rPr>
              <a:t>.</a:t>
            </a:r>
            <a:endParaRPr lang="en-US" b="1" i="0" u="none" strike="noStrike" dirty="0">
              <a:solidFill>
                <a:srgbClr val="FF0000"/>
              </a:solidFill>
              <a:effectLst/>
              <a:latin typeface="+mj-lt"/>
            </a:endParaRPr>
          </a:p>
          <a:p>
            <a:pPr algn="just"/>
            <a:r>
              <a:rPr lang="bg-BG" b="0" i="0" u="none" strike="noStrike" dirty="0">
                <a:solidFill>
                  <a:srgbClr val="333333"/>
                </a:solidFill>
                <a:effectLst/>
                <a:latin typeface="+mj-lt"/>
              </a:rPr>
              <a:t>Министерство на регионалното развитие и благоустройството </a:t>
            </a:r>
            <a:r>
              <a:rPr lang="en-US" b="0" i="0" u="none" strike="noStrike" dirty="0">
                <a:solidFill>
                  <a:srgbClr val="333333"/>
                </a:solidFill>
                <a:effectLst/>
                <a:latin typeface="+mj-lt"/>
              </a:rPr>
              <a:t>;</a:t>
            </a:r>
          </a:p>
          <a:p>
            <a:pPr algn="just"/>
            <a:r>
              <a:rPr lang="bg-BG" b="0" i="0" u="none" strike="noStrike" dirty="0">
                <a:solidFill>
                  <a:srgbClr val="333333"/>
                </a:solidFill>
                <a:effectLst/>
                <a:latin typeface="+mj-lt"/>
              </a:rPr>
              <a:t>дирекция „Жилищна политика” </a:t>
            </a:r>
          </a:p>
          <a:p>
            <a:endParaRPr lang="x-none" dirty="0"/>
          </a:p>
        </p:txBody>
      </p:sp>
    </p:spTree>
    <p:extLst>
      <p:ext uri="{BB962C8B-B14F-4D97-AF65-F5344CB8AC3E}">
        <p14:creationId xmlns:p14="http://schemas.microsoft.com/office/powerpoint/2010/main" val="4196898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DD9D13-B6F6-D94B-9F98-93429B7F1663}"/>
              </a:ext>
            </a:extLst>
          </p:cNvPr>
          <p:cNvSpPr>
            <a:spLocks noGrp="1"/>
          </p:cNvSpPr>
          <p:nvPr>
            <p:ph type="title"/>
          </p:nvPr>
        </p:nvSpPr>
        <p:spPr/>
        <p:txBody>
          <a:bodyPr/>
          <a:lstStyle/>
          <a:p>
            <a:r>
              <a:rPr lang="bg-BG" dirty="0"/>
              <a:t>Изпълнение на процедурата</a:t>
            </a:r>
            <a:endParaRPr lang="x-none" dirty="0"/>
          </a:p>
        </p:txBody>
      </p:sp>
      <p:sp>
        <p:nvSpPr>
          <p:cNvPr id="3" name="Content Placeholder 2">
            <a:extLst>
              <a:ext uri="{FF2B5EF4-FFF2-40B4-BE49-F238E27FC236}">
                <a16:creationId xmlns:a16="http://schemas.microsoft.com/office/drawing/2014/main" xmlns="" id="{679F60A8-69E1-B346-B2E4-1329CDDADA78}"/>
              </a:ext>
            </a:extLst>
          </p:cNvPr>
          <p:cNvSpPr>
            <a:spLocks noGrp="1"/>
          </p:cNvSpPr>
          <p:nvPr>
            <p:ph idx="1"/>
          </p:nvPr>
        </p:nvSpPr>
        <p:spPr/>
        <p:txBody>
          <a:bodyPr>
            <a:normAutofit fontScale="77500" lnSpcReduction="20000"/>
          </a:bodyPr>
          <a:lstStyle/>
          <a:p>
            <a:pPr algn="just"/>
            <a:r>
              <a:rPr lang="bg-BG" dirty="0"/>
              <a:t>интензитетът на безвъзмездната финансова помощ за първи етап е 100% от допустимите разходи;</a:t>
            </a:r>
          </a:p>
          <a:p>
            <a:pPr algn="just"/>
            <a:r>
              <a:rPr lang="bg-BG" dirty="0"/>
              <a:t>интензитетът на безвъзмездната финансова помощ за втори етап е 80% от допустимите разходи с краен срок 31.12.2023 г.;</a:t>
            </a:r>
          </a:p>
          <a:p>
            <a:pPr algn="just"/>
            <a:r>
              <a:rPr lang="bg-BG" dirty="0"/>
              <a:t>В рамките на едно ПИИ може да се включва само ЕДНА сграда/блок-секция/група от блок-секции.</a:t>
            </a:r>
          </a:p>
          <a:p>
            <a:pPr algn="just"/>
            <a:r>
              <a:rPr lang="bg-BG" dirty="0"/>
              <a:t>Допустими са всички многофамилни жилищни сгради, които се управляват по реда на Закона за управление на етажната собственост (ЗУЕС)* и са проектирани преди 26 април 1999 г. </a:t>
            </a:r>
          </a:p>
          <a:p>
            <a:pPr algn="just"/>
            <a:r>
              <a:rPr lang="bg-BG" dirty="0" err="1"/>
              <a:t>Многофамилните</a:t>
            </a:r>
            <a:r>
              <a:rPr lang="bg-BG" dirty="0"/>
              <a:t> жилищни сгради, които се управляват по реда на ЗУЕС са тези, в които броят самостоятелни обекти са най-малко четири и принадлежат на повече от един собственик. Сградата следва да е жилищна и да е предназначена за постоянно обитаване, в която най-малко 60 на сто от нейната разгъната застроена площ се заема от жилища (съгласно § 5, </a:t>
            </a:r>
            <a:r>
              <a:rPr lang="bg-BG" dirty="0" err="1"/>
              <a:t>т</a:t>
            </a:r>
            <a:r>
              <a:rPr lang="bg-BG" dirty="0"/>
              <a:t>. 29 от Допълнителните разпоредби на ЗУТ).</a:t>
            </a:r>
          </a:p>
          <a:p>
            <a:pPr algn="just"/>
            <a:endParaRPr lang="bg-BG" dirty="0"/>
          </a:p>
          <a:p>
            <a:pPr algn="just"/>
            <a:endParaRPr lang="x-none" dirty="0"/>
          </a:p>
        </p:txBody>
      </p:sp>
    </p:spTree>
    <p:extLst>
      <p:ext uri="{BB962C8B-B14F-4D97-AF65-F5344CB8AC3E}">
        <p14:creationId xmlns:p14="http://schemas.microsoft.com/office/powerpoint/2010/main" val="3242714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657790-DBA9-DC46-A284-A75D4C518C4C}"/>
              </a:ext>
            </a:extLst>
          </p:cNvPr>
          <p:cNvSpPr>
            <a:spLocks noGrp="1"/>
          </p:cNvSpPr>
          <p:nvPr>
            <p:ph type="title"/>
          </p:nvPr>
        </p:nvSpPr>
        <p:spPr/>
        <p:txBody>
          <a:bodyPr/>
          <a:lstStyle/>
          <a:p>
            <a:r>
              <a:rPr lang="bg-BG" dirty="0"/>
              <a:t>Изпълнение на процедурата</a:t>
            </a:r>
            <a:endParaRPr lang="x-none" dirty="0"/>
          </a:p>
        </p:txBody>
      </p:sp>
      <p:sp>
        <p:nvSpPr>
          <p:cNvPr id="3" name="Content Placeholder 2">
            <a:extLst>
              <a:ext uri="{FF2B5EF4-FFF2-40B4-BE49-F238E27FC236}">
                <a16:creationId xmlns:a16="http://schemas.microsoft.com/office/drawing/2014/main" xmlns="" id="{0D69CA9D-1D25-544D-A771-79538A53A00E}"/>
              </a:ext>
            </a:extLst>
          </p:cNvPr>
          <p:cNvSpPr>
            <a:spLocks noGrp="1"/>
          </p:cNvSpPr>
          <p:nvPr>
            <p:ph idx="1"/>
          </p:nvPr>
        </p:nvSpPr>
        <p:spPr/>
        <p:txBody>
          <a:bodyPr>
            <a:normAutofit fontScale="92500" lnSpcReduction="20000"/>
          </a:bodyPr>
          <a:lstStyle/>
          <a:p>
            <a:r>
              <a:rPr lang="bg-BG" dirty="0"/>
              <a:t>Не се допуска дублиране на дейности което ще се съблюдава на етап сключване на договора за финансиране (чрез проверки за двойно финансиране и др.). </a:t>
            </a:r>
          </a:p>
          <a:p>
            <a:r>
              <a:rPr lang="bg-BG" dirty="0"/>
              <a:t>Сгради одобрени за финансиране по Националната програма за енергийна ефективност в многофамилни жилищни сгради, могат да получат финансиране по настоящата процедура, ако прекратят сключените договори за безвъзмездна помощ с Българска банка за развитие ЕАД.</a:t>
            </a:r>
          </a:p>
          <a:p>
            <a:r>
              <a:rPr lang="bg-BG" dirty="0"/>
              <a:t>Сдружения на собственици, подали заявления за интерес и финансова помощ по Националната програма за енергийна ефективност на многофамилни жилищни сгради, няма да ползват  предимство при кандидатстване по настоящата процедура и следва да подадат всички изискуеми документи. </a:t>
            </a:r>
          </a:p>
        </p:txBody>
      </p:sp>
    </p:spTree>
    <p:extLst>
      <p:ext uri="{BB962C8B-B14F-4D97-AF65-F5344CB8AC3E}">
        <p14:creationId xmlns:p14="http://schemas.microsoft.com/office/powerpoint/2010/main" val="163426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66B4EB-2CF0-3D4A-886B-3FF0C2696C2D}"/>
              </a:ext>
            </a:extLst>
          </p:cNvPr>
          <p:cNvSpPr>
            <a:spLocks noGrp="1"/>
          </p:cNvSpPr>
          <p:nvPr>
            <p:ph type="title"/>
          </p:nvPr>
        </p:nvSpPr>
        <p:spPr/>
        <p:txBody>
          <a:bodyPr/>
          <a:lstStyle/>
          <a:p>
            <a:r>
              <a:rPr lang="bg-BG" dirty="0"/>
              <a:t>Индикатори</a:t>
            </a:r>
            <a:endParaRPr lang="x-none" dirty="0"/>
          </a:p>
        </p:txBody>
      </p:sp>
      <p:sp>
        <p:nvSpPr>
          <p:cNvPr id="3" name="Content Placeholder 2">
            <a:extLst>
              <a:ext uri="{FF2B5EF4-FFF2-40B4-BE49-F238E27FC236}">
                <a16:creationId xmlns:a16="http://schemas.microsoft.com/office/drawing/2014/main" xmlns="" id="{BA394B97-B000-8245-932C-60ED91C7E441}"/>
              </a:ext>
            </a:extLst>
          </p:cNvPr>
          <p:cNvSpPr>
            <a:spLocks noGrp="1"/>
          </p:cNvSpPr>
          <p:nvPr>
            <p:ph idx="1"/>
          </p:nvPr>
        </p:nvSpPr>
        <p:spPr/>
        <p:txBody>
          <a:bodyPr>
            <a:normAutofit fontScale="92500" lnSpcReduction="20000"/>
          </a:bodyPr>
          <a:lstStyle/>
          <a:p>
            <a:r>
              <a:rPr lang="bg-BG" dirty="0"/>
              <a:t>Завършено енергийно-ефективно обновяване на многофамилни жилищни сгради — обновена жилищна инфраструктура (РЗП) – РЗП </a:t>
            </a:r>
            <a:r>
              <a:rPr lang="bg-BG" dirty="0" err="1"/>
              <a:t>кв.м</a:t>
            </a:r>
            <a:r>
              <a:rPr lang="bg-BG" dirty="0"/>
              <a:t>. *</a:t>
            </a:r>
          </a:p>
          <a:p>
            <a:r>
              <a:rPr lang="bg-BG" dirty="0"/>
              <a:t>Понижаване на годишното потребление на първична </a:t>
            </a:r>
            <a:r>
              <a:rPr lang="bg-BG" dirty="0" err="1"/>
              <a:t>невъзобновяема</a:t>
            </a:r>
            <a:r>
              <a:rPr lang="bg-BG" dirty="0"/>
              <a:t> енергия </a:t>
            </a:r>
            <a:r>
              <a:rPr lang="en-GB" dirty="0"/>
              <a:t>kWh/</a:t>
            </a:r>
            <a:r>
              <a:rPr lang="bg-BG" dirty="0"/>
              <a:t>год.;</a:t>
            </a:r>
          </a:p>
          <a:p>
            <a:r>
              <a:rPr lang="bg-BG" dirty="0"/>
              <a:t>Намаляване на емисиите на парникови газове (</a:t>
            </a:r>
            <a:r>
              <a:rPr lang="en-GB" dirty="0"/>
              <a:t>tCO2 /</a:t>
            </a:r>
            <a:r>
              <a:rPr lang="bg-BG" dirty="0"/>
              <a:t>год.) </a:t>
            </a:r>
          </a:p>
          <a:p>
            <a:r>
              <a:rPr lang="bg-BG" dirty="0"/>
              <a:t>Процент спестяване на потребление на първична </a:t>
            </a:r>
            <a:r>
              <a:rPr lang="bg-BG" dirty="0" err="1"/>
              <a:t>невъзобновяема</a:t>
            </a:r>
            <a:r>
              <a:rPr lang="bg-BG" dirty="0"/>
              <a:t> енергия </a:t>
            </a:r>
          </a:p>
          <a:p>
            <a:r>
              <a:rPr lang="bg-BG" dirty="0"/>
              <a:t>Брой обновени самостоятелни обекти с жилищно предназначение – брой;</a:t>
            </a:r>
          </a:p>
          <a:p>
            <a:r>
              <a:rPr lang="bg-BG" sz="1600" dirty="0"/>
              <a:t>"Разгъната застроена площ" е сборът от застроените площи на всички надземни етажи на основното и допълващото застрояване. В разгънатата застроена площ се включват и застроените площи в </a:t>
            </a:r>
            <a:r>
              <a:rPr lang="bg-BG" sz="1600" dirty="0" err="1"/>
              <a:t>подпокривното</a:t>
            </a:r>
            <a:r>
              <a:rPr lang="bg-BG" sz="1600" dirty="0"/>
              <a:t> пространство на сградите. В застроената площ на надземните етажи се включва цялата площ на балконите, </a:t>
            </a:r>
            <a:r>
              <a:rPr lang="bg-BG" sz="1600" dirty="0" err="1"/>
              <a:t>лоджиите</a:t>
            </a:r>
            <a:r>
              <a:rPr lang="bg-BG" sz="1600" dirty="0"/>
              <a:t> и терасите.</a:t>
            </a:r>
          </a:p>
          <a:p>
            <a:endParaRPr lang="x-none" dirty="0"/>
          </a:p>
        </p:txBody>
      </p:sp>
    </p:spTree>
    <p:extLst>
      <p:ext uri="{BB962C8B-B14F-4D97-AF65-F5344CB8AC3E}">
        <p14:creationId xmlns:p14="http://schemas.microsoft.com/office/powerpoint/2010/main" val="1651706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3C63D2-6D8C-2943-B9DC-1AC4AB540C57}"/>
              </a:ext>
            </a:extLst>
          </p:cNvPr>
          <p:cNvSpPr>
            <a:spLocks noGrp="1"/>
          </p:cNvSpPr>
          <p:nvPr>
            <p:ph type="title"/>
          </p:nvPr>
        </p:nvSpPr>
        <p:spPr/>
        <p:txBody>
          <a:bodyPr>
            <a:normAutofit/>
          </a:bodyPr>
          <a:lstStyle/>
          <a:p>
            <a:r>
              <a:rPr lang="bg-BG" dirty="0"/>
              <a:t>ОБЩ РАЗМЕР НА СРЕДСТВАТА ПО ПРОЦЕДУРАТА</a:t>
            </a:r>
            <a:endParaRPr lang="x-none" dirty="0"/>
          </a:p>
        </p:txBody>
      </p:sp>
      <p:sp>
        <p:nvSpPr>
          <p:cNvPr id="3" name="Content Placeholder 2">
            <a:extLst>
              <a:ext uri="{FF2B5EF4-FFF2-40B4-BE49-F238E27FC236}">
                <a16:creationId xmlns:a16="http://schemas.microsoft.com/office/drawing/2014/main" xmlns="" id="{DE88C072-92EE-E442-8737-E08C5141DAD0}"/>
              </a:ext>
            </a:extLst>
          </p:cNvPr>
          <p:cNvSpPr>
            <a:spLocks noGrp="1"/>
          </p:cNvSpPr>
          <p:nvPr>
            <p:ph idx="1"/>
          </p:nvPr>
        </p:nvSpPr>
        <p:spPr/>
        <p:txBody>
          <a:bodyPr/>
          <a:lstStyle/>
          <a:p>
            <a:r>
              <a:rPr lang="bg-BG" dirty="0"/>
              <a:t>Общият размер на средствата за тази процедура  (за Етап 1) е в размер на 1 129 881 600 лева с включен ДДС. В тази сума е включен и невъзстановим данък върху добавената стойност в размер на 188 313 600 лева.  </a:t>
            </a:r>
          </a:p>
          <a:p>
            <a:r>
              <a:rPr lang="bg-BG" dirty="0"/>
              <a:t>Одобрените сгради ще получат до 100 % безвъзмездна финансова помощ. ССО, в които се упражнява стопанска дейност, са получатели на минимална помощ съгласно механизма на схемата за минимална помощ или заплащат съответната част от разходите определен в съответствие с Приложение №9.</a:t>
            </a:r>
          </a:p>
          <a:p>
            <a:endParaRPr lang="x-none" dirty="0"/>
          </a:p>
        </p:txBody>
      </p:sp>
    </p:spTree>
    <p:extLst>
      <p:ext uri="{BB962C8B-B14F-4D97-AF65-F5344CB8AC3E}">
        <p14:creationId xmlns:p14="http://schemas.microsoft.com/office/powerpoint/2010/main" val="1763695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5EB10C-B271-6148-891E-DC40835DFE89}"/>
              </a:ext>
            </a:extLst>
          </p:cNvPr>
          <p:cNvSpPr>
            <a:spLocks noGrp="1"/>
          </p:cNvSpPr>
          <p:nvPr>
            <p:ph type="title"/>
          </p:nvPr>
        </p:nvSpPr>
        <p:spPr/>
        <p:txBody>
          <a:bodyPr>
            <a:normAutofit/>
          </a:bodyPr>
          <a:lstStyle/>
          <a:p>
            <a:r>
              <a:rPr lang="bg-BG" dirty="0"/>
              <a:t>ТЕРИТОРИАЛЕН ОБХВАТ И ТЕРИТОРИАЛНО РАЗПРЕДЕЛЕНИЕ НА СРЕДСТВАТА</a:t>
            </a:r>
            <a:endParaRPr lang="x-none" dirty="0"/>
          </a:p>
        </p:txBody>
      </p:sp>
      <p:graphicFrame>
        <p:nvGraphicFramePr>
          <p:cNvPr id="6" name="Table 6">
            <a:extLst>
              <a:ext uri="{FF2B5EF4-FFF2-40B4-BE49-F238E27FC236}">
                <a16:creationId xmlns:a16="http://schemas.microsoft.com/office/drawing/2014/main" xmlns="" id="{64469F28-CC5D-4C4A-9890-3391CB59BA97}"/>
              </a:ext>
            </a:extLst>
          </p:cNvPr>
          <p:cNvGraphicFramePr>
            <a:graphicFrameLocks noGrp="1"/>
          </p:cNvGraphicFramePr>
          <p:nvPr>
            <p:ph idx="1"/>
            <p:extLst>
              <p:ext uri="{D42A27DB-BD31-4B8C-83A1-F6EECF244321}">
                <p14:modId xmlns:p14="http://schemas.microsoft.com/office/powerpoint/2010/main" val="2539569662"/>
              </p:ext>
            </p:extLst>
          </p:nvPr>
        </p:nvGraphicFramePr>
        <p:xfrm>
          <a:off x="838200" y="1825625"/>
          <a:ext cx="10515597" cy="2438400"/>
        </p:xfrm>
        <a:graphic>
          <a:graphicData uri="http://schemas.openxmlformats.org/drawingml/2006/table">
            <a:tbl>
              <a:tblPr firstRow="1" bandRow="1">
                <a:tableStyleId>{5C22544A-7EE6-4342-B048-85BDC9FD1C3A}</a:tableStyleId>
              </a:tblPr>
              <a:tblGrid>
                <a:gridCol w="3505199">
                  <a:extLst>
                    <a:ext uri="{9D8B030D-6E8A-4147-A177-3AD203B41FA5}">
                      <a16:colId xmlns:a16="http://schemas.microsoft.com/office/drawing/2014/main" xmlns="" val="1503757918"/>
                    </a:ext>
                  </a:extLst>
                </a:gridCol>
                <a:gridCol w="3505199">
                  <a:extLst>
                    <a:ext uri="{9D8B030D-6E8A-4147-A177-3AD203B41FA5}">
                      <a16:colId xmlns:a16="http://schemas.microsoft.com/office/drawing/2014/main" xmlns="" val="3807549590"/>
                    </a:ext>
                  </a:extLst>
                </a:gridCol>
                <a:gridCol w="3505199">
                  <a:extLst>
                    <a:ext uri="{9D8B030D-6E8A-4147-A177-3AD203B41FA5}">
                      <a16:colId xmlns:a16="http://schemas.microsoft.com/office/drawing/2014/main" xmlns="" val="2788248905"/>
                    </a:ext>
                  </a:extLst>
                </a:gridCol>
              </a:tblGrid>
              <a:tr h="370840">
                <a:tc>
                  <a:txBody>
                    <a:bodyPr/>
                    <a:lstStyle/>
                    <a:p>
                      <a:r>
                        <a:rPr lang="bg-BG"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Група</a:t>
                      </a:r>
                      <a:endParaRPr lang="x-non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bg-BG"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Община/ Водещ партньор</a:t>
                      </a:r>
                      <a:endParaRPr lang="x-non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r>
                        <a:rPr lang="bg-BG"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Максимална стойност на БФП, което даден водещ партньор/община може да получи в лв.</a:t>
                      </a:r>
                      <a:endParaRPr lang="x-non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3812416925"/>
                  </a:ext>
                </a:extLst>
              </a:tr>
              <a:tr h="370840">
                <a:tc>
                  <a:txBody>
                    <a:bodyPr/>
                    <a:lstStyle/>
                    <a:p>
                      <a:r>
                        <a:rPr lang="bg-BG"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Общини, чиито градски център е с население по-малко от 15 000 души ******</a:t>
                      </a:r>
                      <a:endParaRPr lang="x-non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bg-BG"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215 общини, попадащи в дефиницията за селски район, съгласно Споразумението за партньорство 2021-2027 г.</a:t>
                      </a:r>
                      <a:endParaRPr lang="x-non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r>
                        <a:rPr lang="bg-BG"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15 000 000,00</a:t>
                      </a:r>
                      <a:endParaRPr lang="x-non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1264843947"/>
                  </a:ext>
                </a:extLst>
              </a:tr>
            </a:tbl>
          </a:graphicData>
        </a:graphic>
      </p:graphicFrame>
      <p:sp>
        <p:nvSpPr>
          <p:cNvPr id="7" name="TextBox 6">
            <a:extLst>
              <a:ext uri="{FF2B5EF4-FFF2-40B4-BE49-F238E27FC236}">
                <a16:creationId xmlns:a16="http://schemas.microsoft.com/office/drawing/2014/main" xmlns="" id="{2FC21833-B155-EC49-A03E-4FB97B3CEF8A}"/>
              </a:ext>
            </a:extLst>
          </p:cNvPr>
          <p:cNvSpPr txBox="1"/>
          <p:nvPr/>
        </p:nvSpPr>
        <p:spPr>
          <a:xfrm>
            <a:off x="838200" y="4521200"/>
            <a:ext cx="10414000" cy="1892826"/>
          </a:xfrm>
          <a:prstGeom prst="rect">
            <a:avLst/>
          </a:prstGeom>
          <a:noFill/>
        </p:spPr>
        <p:txBody>
          <a:bodyPr wrap="square" rtlCol="0">
            <a:spAutoFit/>
          </a:bodyPr>
          <a:lstStyle/>
          <a:p>
            <a:r>
              <a:rPr lang="bg-BG" sz="900" dirty="0">
                <a:effectLst/>
                <a:latin typeface="Times New Roman" panose="02020603050405020304" pitchFamily="18" charset="0"/>
                <a:ea typeface="Calibri" panose="020F0502020204030204" pitchFamily="34" charset="0"/>
                <a:cs typeface="Times New Roman" panose="02020603050405020304" pitchFamily="18" charset="0"/>
              </a:rPr>
              <a:t>Банско, Белица, Гърмен, Кресна, Разлог, Сатовча, Симитли, Струмяни, Хаджидимово, Якоруда, Камено, Малко Търново, Несебър, Поморие, Приморско, Руен, Созопол, Средец, Сунгурларе, Царево, Аврен, Аксаково, Белослав, Бяла, Ветрино, Вълчи дол, Девня, Долни чифлик, Дългопол, Провадия, Суворово, Елена, Златарица, Лясковец, Павликени, Полски Тръмбеш, Стражица, Сухиндол, Белоградчик, Бойница, Брегово, Грамада, Димово, Кула, Макреш, Ново село, Ружинци, Чупрене, Борован, Бяла Слатина, Козлодуй, Криводол, Мездра, Мизия, Оряхово, Роман, Хайредин, Дряново, Трявна, Балчик, Генерал Тошево, Добрич-селска, Каварна, Крушари, Тервел, Шабла, Ардино, Джебел, Кирково, Крумовград, Момчилград, Черноочене, Бобов дол, Бобошево, Кочериново, Невестино, Рила, Сапарева баня, Трекляно, Априлци, Летница, Луковит, Тетевен, Угърчин, Ябланица, Берковица, Бойчиновци, Брусарци, Вълчедръм, Вършец, Георги Дамяново, Медковец, Чипровци, Якимово, Батак, Белово, Брацигово, Лесичово, Ракитово, Септември, Стрелча, Сърница, Брезник, Земен, Ковачевци, Радомир, Трън, Белене, Гулянци, Долна Митрополия, Долни Дъбник, Искър, Кнежа, Левски, Никопол, Пордим, Червен бряг, Брезово, Калояново, Кричим, Куклен, Лъки, Марица, Перущица, Първомай, Раковски, Родопи, Садово, Сопот, Стамболийски, Съединение, Хисаря, Завет, Исперих, Кубрат, Лозница, Самуил, Цар Калоян, Борово, Бяла-Русенско, Ветово, Две могили, Иваново, Сливо поле, Ценово, Алфатар, Главиница, Дулово, Кайнарджа, Ситово, Тутракан, Котел, Твърдица, Баните, Борино, Девин, Доспат, Златоград, Мадан, Неделино, Рудозем, Чепеларе, Антон, Божурище, Годеч, Горна Малина, Долна баня, Драгоман, Елин Пелин, Етрополе, Златица, Ихтиман, Копривщица, Костенец, Костинброд, Мирково, Пирдоп, Правец, Своге, Сливница, Чавдар, Челопеч, Братя Даскалови, Гурково, Гълъбово, Мъглиж, Николаево, Опан, Павел баня, Раднево, Чирпан, Антоново, Омуртаг, Опака, Попово, Ивайловград, Любимец, Маджарово, Минерални бани, Симеоновград, Стамболово, Тополовград, Велики Преслав, Венец, Върбица, Каолиново, Каспичан, Никола Козлево, Нови пазар, Смядово, Хитрино, Болярово, Елхово, Стралджа, Тунджа.</a:t>
            </a:r>
            <a:endParaRPr lang="x-none" sz="900" dirty="0">
              <a:effectLst/>
              <a:latin typeface="Calibri" panose="020F0502020204030204" pitchFamily="34" charset="0"/>
              <a:ea typeface="Calibri" panose="020F0502020204030204" pitchFamily="34" charset="0"/>
              <a:cs typeface="Times New Roman" panose="02020603050405020304" pitchFamily="18" charset="0"/>
            </a:endParaRPr>
          </a:p>
          <a:p>
            <a:endParaRPr lang="x-none" dirty="0"/>
          </a:p>
        </p:txBody>
      </p:sp>
    </p:spTree>
    <p:extLst>
      <p:ext uri="{BB962C8B-B14F-4D97-AF65-F5344CB8AC3E}">
        <p14:creationId xmlns:p14="http://schemas.microsoft.com/office/powerpoint/2010/main" val="1035583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9E16B0-74C8-C44A-B12A-4175BE90AE6A}"/>
              </a:ext>
            </a:extLst>
          </p:cNvPr>
          <p:cNvSpPr>
            <a:spLocks noGrp="1"/>
          </p:cNvSpPr>
          <p:nvPr>
            <p:ph type="title"/>
          </p:nvPr>
        </p:nvSpPr>
        <p:spPr/>
        <p:txBody>
          <a:bodyPr>
            <a:normAutofit/>
          </a:bodyPr>
          <a:lstStyle/>
          <a:p>
            <a:r>
              <a:rPr lang="bg-BG" dirty="0"/>
              <a:t>МИНИМАЛЕН И МАКСИМАЛЕН РАЗМЕР НА СРЕДСТВАТА </a:t>
            </a:r>
            <a:endParaRPr lang="x-none" dirty="0"/>
          </a:p>
        </p:txBody>
      </p:sp>
      <p:sp>
        <p:nvSpPr>
          <p:cNvPr id="3" name="Content Placeholder 2">
            <a:extLst>
              <a:ext uri="{FF2B5EF4-FFF2-40B4-BE49-F238E27FC236}">
                <a16:creationId xmlns:a16="http://schemas.microsoft.com/office/drawing/2014/main" xmlns="" id="{DF107472-39D9-5546-86E7-775521C5B76E}"/>
              </a:ext>
            </a:extLst>
          </p:cNvPr>
          <p:cNvSpPr>
            <a:spLocks noGrp="1"/>
          </p:cNvSpPr>
          <p:nvPr>
            <p:ph idx="1"/>
          </p:nvPr>
        </p:nvSpPr>
        <p:spPr/>
        <p:txBody>
          <a:bodyPr/>
          <a:lstStyle/>
          <a:p>
            <a:r>
              <a:rPr lang="bg-BG" dirty="0"/>
              <a:t>Минималният размер на заявените средства по всеки индивидуален ПИИ е 50 000 лева.</a:t>
            </a:r>
          </a:p>
          <a:p>
            <a:r>
              <a:rPr lang="bg-BG" dirty="0"/>
              <a:t>Максималният размер на заявените средства по всеки индивидуален ПИИ за сграда/ блок-секция не може да надхвърля 9 500 000 лева. </a:t>
            </a:r>
            <a:endParaRPr lang="x-none" dirty="0"/>
          </a:p>
        </p:txBody>
      </p:sp>
    </p:spTree>
    <p:extLst>
      <p:ext uri="{BB962C8B-B14F-4D97-AF65-F5344CB8AC3E}">
        <p14:creationId xmlns:p14="http://schemas.microsoft.com/office/powerpoint/2010/main" val="14914556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213</TotalTime>
  <Words>4638</Words>
  <Application>Microsoft Office PowerPoint</Application>
  <PresentationFormat>Custom</PresentationFormat>
  <Paragraphs>388</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BG-RRP-4.023 - ПОДКРЕПА ЗА УСТОЙЧИВО ЕНЕРГИЙНО ОБНОВЯВАНЕ НА ЖИЛИЩНИЯ СГРАДЕН ФОНД -ЕТАП I</vt:lpstr>
      <vt:lpstr>Конкретни цели:</vt:lpstr>
      <vt:lpstr>Процедура</vt:lpstr>
      <vt:lpstr>Изпълнение на процедурата</vt:lpstr>
      <vt:lpstr>Изпълнение на процедурата</vt:lpstr>
      <vt:lpstr>Индикатори</vt:lpstr>
      <vt:lpstr>ОБЩ РАЗМЕР НА СРЕДСТВАТА ПО ПРОЦЕДУРАТА</vt:lpstr>
      <vt:lpstr>ТЕРИТОРИАЛЕН ОБХВАТ И ТЕРИТОРИАЛНО РАЗПРЕДЕЛЕНИЕ НА СРЕДСТВАТА</vt:lpstr>
      <vt:lpstr>МИНИМАЛЕН И МАКСИМАЛЕН РАЗМЕР НА СРЕДСТВАТА </vt:lpstr>
      <vt:lpstr>Режим „минимална помощ“ (помощ „de minimis”) </vt:lpstr>
      <vt:lpstr>ДОПУСТИМИ ДЕЙНОСТИ </vt:lpstr>
      <vt:lpstr>ДОПУСТИМИ ДЕЙНОСТИ </vt:lpstr>
      <vt:lpstr>ДОПУСТИМИ ДЕЙНОСТИ </vt:lpstr>
      <vt:lpstr>Допустими за финансиране съпътстващи дейности</vt:lpstr>
      <vt:lpstr>НЕДОПУСТИМИ ДЕЙНОСТИ </vt:lpstr>
      <vt:lpstr>Изисквания за постигнати енергийни параметри от приложените мерки</vt:lpstr>
      <vt:lpstr>Изисквания за постигнати енергийни параметри от приложените мерки</vt:lpstr>
      <vt:lpstr>Необходими документи на етапа на кандидатстване</vt:lpstr>
      <vt:lpstr>Избор на изпълнители</vt:lpstr>
      <vt:lpstr>Период на допустимост на разходите</vt:lpstr>
      <vt:lpstr>Преки допустими разходи </vt:lpstr>
      <vt:lpstr>Преки допустими разходи </vt:lpstr>
      <vt:lpstr>PowerPoint Presentation</vt:lpstr>
      <vt:lpstr>Непреки допустими разходи </vt:lpstr>
      <vt:lpstr>КРИТЕРИИ ЗА ОЦЕНЯВАНЕ НА ПРЕДЛОЖЕНИЯ ЗА ИЗПЪЛНЕНИЕ НА ИНВЕСТИЦИЯ</vt:lpstr>
      <vt:lpstr>КРИТЕРИИ ЗА ОЦЕНЯВАНЕ НА ПРЕДЛОЖЕНИЯ ЗА ИЗПЪЛНЕНИЕ НА ИНВЕСТИЦИЯ</vt:lpstr>
      <vt:lpstr>PowerPoint Presentation</vt:lpstr>
      <vt:lpstr>PowerPoint Presentation</vt:lpstr>
      <vt:lpstr>При кандидатстване следва да се представят по електронен път всички изискуеми документи, както следва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BG-RRP-4.023 - ПОДКРЕПА ЗА УСТОЙЧИВО ЕНЕРГИЙНО ОБНОВЯВАНЕ НА ЖИЛИЩНИЯ СГРАДЕН ФОНД -ЕТАП I</dc:title>
  <dc:creator>Microsoft Office User</dc:creator>
  <cp:lastModifiedBy>pc</cp:lastModifiedBy>
  <cp:revision>10</cp:revision>
  <dcterms:created xsi:type="dcterms:W3CDTF">2023-01-15T16:40:00Z</dcterms:created>
  <dcterms:modified xsi:type="dcterms:W3CDTF">2023-01-18T10:16:19Z</dcterms:modified>
</cp:coreProperties>
</file>